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74" r:id="rId4"/>
    <p:sldId id="275" r:id="rId5"/>
    <p:sldId id="276" r:id="rId6"/>
    <p:sldId id="277" r:id="rId7"/>
    <p:sldId id="278" r:id="rId8"/>
    <p:sldId id="279" r:id="rId9"/>
    <p:sldId id="292" r:id="rId10"/>
    <p:sldId id="280" r:id="rId11"/>
    <p:sldId id="293" r:id="rId12"/>
    <p:sldId id="294" r:id="rId13"/>
    <p:sldId id="295" r:id="rId14"/>
    <p:sldId id="296" r:id="rId15"/>
    <p:sldId id="297" r:id="rId16"/>
    <p:sldId id="282" r:id="rId17"/>
    <p:sldId id="283" r:id="rId18"/>
    <p:sldId id="298" r:id="rId19"/>
    <p:sldId id="284" r:id="rId20"/>
    <p:sldId id="285" r:id="rId21"/>
    <p:sldId id="286" r:id="rId22"/>
    <p:sldId id="287" r:id="rId23"/>
    <p:sldId id="288" r:id="rId24"/>
    <p:sldId id="289" r:id="rId25"/>
    <p:sldId id="290" r:id="rId26"/>
    <p:sldId id="29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58" y="-1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2C43074-C1D3-46B5-8825-81359B2433C6}" type="datetimeFigureOut">
              <a:rPr lang="en-US" smtClean="0"/>
              <a:t>12/23/2013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3E2183FC-0770-47FD-A578-1EF21B94291C}"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C43074-C1D3-46B5-8825-81359B2433C6}" type="datetimeFigureOut">
              <a:rPr lang="en-US" smtClean="0"/>
              <a:t>12/23/2013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C43074-C1D3-46B5-8825-81359B2433C6}" type="datetimeFigureOut">
              <a:rPr lang="en-US" smtClean="0"/>
              <a:t>12/23/2013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C43074-C1D3-46B5-8825-81359B2433C6}" type="datetimeFigureOut">
              <a:rPr lang="en-US" smtClean="0"/>
              <a:t>12/23/2013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C43074-C1D3-46B5-8825-81359B2433C6}" type="datetimeFigureOut">
              <a:rPr lang="en-US" smtClean="0"/>
              <a:t>12/23/2013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2C43074-C1D3-46B5-8825-81359B2433C6}" type="datetimeFigureOut">
              <a:rPr lang="en-US" smtClean="0"/>
              <a:t>12/23/2013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183FC-0770-47FD-A578-1EF21B94291C}"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C43074-C1D3-46B5-8825-81359B2433C6}" type="datetimeFigureOut">
              <a:rPr lang="en-US" smtClean="0"/>
              <a:t>12/23/2013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C43074-C1D3-46B5-8825-81359B2433C6}" type="datetimeFigureOut">
              <a:rPr lang="en-US" smtClean="0"/>
              <a:t>12/23/2013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43074-C1D3-46B5-8825-81359B2433C6}" type="datetimeFigureOut">
              <a:rPr lang="en-US" smtClean="0"/>
              <a:t>12/23/2013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C43074-C1D3-46B5-8825-81359B2433C6}" type="datetimeFigureOut">
              <a:rPr lang="en-US" smtClean="0"/>
              <a:t>12/23/2013</a:t>
            </a:fld>
            <a:endParaRPr lang="en-US"/>
          </a:p>
        </p:txBody>
      </p:sp>
      <p:sp>
        <p:nvSpPr>
          <p:cNvPr id="7" name="Slide Number Placeholder 6"/>
          <p:cNvSpPr>
            <a:spLocks noGrp="1"/>
          </p:cNvSpPr>
          <p:nvPr>
            <p:ph type="sldNum" sz="quarter" idx="12"/>
          </p:nvPr>
        </p:nvSpPr>
        <p:spPr/>
        <p:txBody>
          <a:bodyPr/>
          <a:lstStyle/>
          <a:p>
            <a:fld id="{3E2183FC-0770-47FD-A578-1EF21B94291C}"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C43074-C1D3-46B5-8825-81359B2433C6}" type="datetimeFigureOut">
              <a:rPr lang="en-US" smtClean="0"/>
              <a:t>12/23/2013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3E2183FC-0770-47FD-A578-1EF21B94291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2C43074-C1D3-46B5-8825-81359B2433C6}" type="datetimeFigureOut">
              <a:rPr lang="en-US" smtClean="0"/>
              <a:t>12/23/2013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3E2183FC-0770-47FD-A578-1EF21B94291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362200"/>
            <a:ext cx="8305800" cy="1295400"/>
          </a:xfrm>
          <a:ln>
            <a:solidFill>
              <a:srgbClr val="00B050"/>
            </a:solidFill>
          </a:ln>
        </p:spPr>
        <p:txBody>
          <a:bodyPr>
            <a:normAutofit fontScale="90000"/>
          </a:bodyPr>
          <a:lstStyle/>
          <a:p>
            <a:pPr algn="ctr"/>
            <a:r>
              <a:rPr lang="en-US" b="1" dirty="0" smtClean="0">
                <a:solidFill>
                  <a:schemeClr val="accent5"/>
                </a:solidFill>
              </a:rPr>
              <a:t/>
            </a:r>
            <a:br>
              <a:rPr lang="en-US" b="1" dirty="0" smtClean="0">
                <a:solidFill>
                  <a:schemeClr val="accent5"/>
                </a:solidFill>
              </a:rPr>
            </a:br>
            <a:r>
              <a:rPr lang="en-US" b="1" dirty="0">
                <a:solidFill>
                  <a:schemeClr val="accent5"/>
                </a:solidFill>
              </a:rPr>
              <a:t/>
            </a:r>
            <a:br>
              <a:rPr lang="en-US" b="1" dirty="0">
                <a:solidFill>
                  <a:schemeClr val="accent5"/>
                </a:solidFill>
              </a:rPr>
            </a:br>
            <a:r>
              <a:rPr lang="en-US" b="1" dirty="0" smtClean="0">
                <a:solidFill>
                  <a:schemeClr val="accent5"/>
                </a:solidFill>
              </a:rPr>
              <a:t/>
            </a:r>
            <a:br>
              <a:rPr lang="en-US" b="1" dirty="0" smtClean="0">
                <a:solidFill>
                  <a:schemeClr val="accent5"/>
                </a:solidFill>
              </a:rPr>
            </a:br>
            <a:r>
              <a:rPr lang="en-US" b="1" dirty="0">
                <a:solidFill>
                  <a:schemeClr val="accent5"/>
                </a:solidFill>
              </a:rPr>
              <a:t/>
            </a:r>
            <a:br>
              <a:rPr lang="en-US" b="1" dirty="0">
                <a:solidFill>
                  <a:schemeClr val="accent5"/>
                </a:solidFill>
              </a:rPr>
            </a:br>
            <a:r>
              <a:rPr lang="en-US" b="1" dirty="0" smtClean="0">
                <a:solidFill>
                  <a:schemeClr val="accent5"/>
                </a:solidFill>
              </a:rPr>
              <a:t/>
            </a:r>
            <a:br>
              <a:rPr lang="en-US" b="1" dirty="0" smtClean="0">
                <a:solidFill>
                  <a:schemeClr val="accent5"/>
                </a:solidFill>
              </a:rPr>
            </a:br>
            <a:r>
              <a:rPr lang="en-US" b="1" dirty="0">
                <a:solidFill>
                  <a:schemeClr val="accent5"/>
                </a:solidFill>
              </a:rPr>
              <a:t/>
            </a:r>
            <a:br>
              <a:rPr lang="en-US" b="1" dirty="0">
                <a:solidFill>
                  <a:schemeClr val="accent5"/>
                </a:solidFill>
              </a:rPr>
            </a:br>
            <a:r>
              <a:rPr lang="ru-RU" sz="4900" b="1" dirty="0" smtClean="0">
                <a:solidFill>
                  <a:schemeClr val="accent5"/>
                </a:solidFill>
              </a:rPr>
              <a:t>МОТИВАЦИЈА</a:t>
            </a:r>
            <a:r>
              <a:rPr lang="ru-RU" sz="4900" b="1" dirty="0">
                <a:solidFill>
                  <a:schemeClr val="accent5"/>
                </a:solidFill>
              </a:rPr>
              <a:t>, ФРУСТРАЦИЈЕ И КОНФЛИКТИ</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5069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722864"/>
          </a:xfrm>
        </p:spPr>
        <p:txBody>
          <a:bodyPr>
            <a:normAutofit/>
          </a:bodyPr>
          <a:lstStyle/>
          <a:p>
            <a:pPr algn="ctr"/>
            <a:r>
              <a:rPr lang="sr-Cyrl-RS" sz="3200" dirty="0" smtClean="0">
                <a:solidFill>
                  <a:schemeClr val="accent5"/>
                </a:solidFill>
              </a:rPr>
              <a:t>ЛИЧНИ МОТИВИ (1)</a:t>
            </a:r>
            <a:endParaRPr lang="en-US" sz="3200" dirty="0">
              <a:solidFill>
                <a:schemeClr val="accent5"/>
              </a:solidFill>
            </a:endParaRPr>
          </a:p>
        </p:txBody>
      </p:sp>
      <p:sp>
        <p:nvSpPr>
          <p:cNvPr id="3" name="Content Placeholder 2"/>
          <p:cNvSpPr>
            <a:spLocks noGrp="1"/>
          </p:cNvSpPr>
          <p:nvPr>
            <p:ph idx="1"/>
          </p:nvPr>
        </p:nvSpPr>
        <p:spPr>
          <a:xfrm>
            <a:off x="1066800" y="1524000"/>
            <a:ext cx="6934200" cy="4495800"/>
          </a:xfrm>
        </p:spPr>
        <p:txBody>
          <a:bodyPr>
            <a:normAutofit fontScale="77500" lnSpcReduction="20000"/>
          </a:bodyPr>
          <a:lstStyle/>
          <a:p>
            <a:r>
              <a:rPr lang="ru-RU" sz="2600" b="1" i="1" dirty="0" smtClean="0"/>
              <a:t>Лични </a:t>
            </a:r>
            <a:r>
              <a:rPr lang="ru-RU" sz="2600" b="1" i="1" dirty="0"/>
              <a:t>мотиви </a:t>
            </a:r>
            <a:r>
              <a:rPr lang="ru-RU" sz="2600" dirty="0" smtClean="0"/>
              <a:t>су све потребе и тежње које доприносе развоју, стабилизовању </a:t>
            </a:r>
            <a:r>
              <a:rPr lang="ru-RU" sz="2600" dirty="0"/>
              <a:t>и истицању сопствене </a:t>
            </a:r>
            <a:r>
              <a:rPr lang="ru-RU" sz="2600" dirty="0" smtClean="0"/>
              <a:t>личности (властитог </a:t>
            </a:r>
            <a:r>
              <a:rPr lang="ru-RU" sz="2600" i="1" dirty="0" smtClean="0"/>
              <a:t>ја</a:t>
            </a:r>
            <a:r>
              <a:rPr lang="ru-RU" sz="2600" dirty="0" smtClean="0"/>
              <a:t> и повећању самопоштовања).</a:t>
            </a:r>
            <a:endParaRPr lang="ru-RU" sz="2600" dirty="0"/>
          </a:p>
          <a:p>
            <a:r>
              <a:rPr lang="sr-Cyrl-RS" sz="2600" b="1" dirty="0" smtClean="0"/>
              <a:t>Потреба </a:t>
            </a:r>
            <a:r>
              <a:rPr lang="sr-Cyrl-RS" sz="2600" b="1" dirty="0"/>
              <a:t>за идентитетом </a:t>
            </a:r>
            <a:r>
              <a:rPr lang="sr-Cyrl-RS" sz="2600" dirty="0"/>
              <a:t>– </a:t>
            </a:r>
            <a:r>
              <a:rPr lang="sr-Cyrl-RS" sz="2600" dirty="0" smtClean="0"/>
              <a:t>потре</a:t>
            </a:r>
            <a:r>
              <a:rPr lang="ru-RU" sz="2600" dirty="0" smtClean="0"/>
              <a:t>ба </a:t>
            </a:r>
            <a:r>
              <a:rPr lang="ru-RU" sz="2600" dirty="0"/>
              <a:t>појединца да нађе одговор на питање: „Ко сам ја?“ и да учврсти доживљај </a:t>
            </a:r>
            <a:r>
              <a:rPr lang="ru-RU" sz="2600" dirty="0" smtClean="0"/>
              <a:t>само­</a:t>
            </a:r>
            <a:r>
              <a:rPr lang="sr-Cyrl-RS" sz="2600" dirty="0" smtClean="0"/>
              <a:t>истоветности </a:t>
            </a:r>
            <a:r>
              <a:rPr lang="sr-Cyrl-RS" sz="2600" dirty="0"/>
              <a:t>и </a:t>
            </a:r>
            <a:r>
              <a:rPr lang="sr-Cyrl-RS" sz="2600" dirty="0" smtClean="0"/>
              <a:t>континуитета. Идентитет се релативно касно формира у филогенези и у онтогенези. </a:t>
            </a:r>
            <a:endParaRPr lang="sr-Cyrl-RS" sz="2600" dirty="0"/>
          </a:p>
          <a:p>
            <a:r>
              <a:rPr lang="ru-RU" sz="2600" b="1" dirty="0" smtClean="0"/>
              <a:t>Потреба </a:t>
            </a:r>
            <a:r>
              <a:rPr lang="ru-RU" sz="2600" b="1" dirty="0"/>
              <a:t>за поштовањем и дру</a:t>
            </a:r>
            <a:r>
              <a:rPr lang="sr-Cyrl-RS" sz="2600" b="1" dirty="0"/>
              <a:t>штвеним угледом </a:t>
            </a:r>
            <a:r>
              <a:rPr lang="sr-Cyrl-RS" sz="2600" dirty="0"/>
              <a:t>– тежња поје</a:t>
            </a:r>
            <a:r>
              <a:rPr lang="ru-RU" sz="2600" dirty="0"/>
              <a:t>динца да буде цењењен и уважаван од стране своје социјалне групе и шире </a:t>
            </a:r>
            <a:r>
              <a:rPr lang="ru-RU" sz="2600" dirty="0" smtClean="0"/>
              <a:t>околине (да добије виши друштвени статус, награде и признања од стране вршњака, професије, шире друштвене околине ).</a:t>
            </a:r>
            <a:endParaRPr lang="ru-RU" sz="2600" dirty="0"/>
          </a:p>
          <a:p>
            <a:endParaRPr lang="ru-RU" dirty="0"/>
          </a:p>
        </p:txBody>
      </p:sp>
    </p:spTree>
    <p:extLst>
      <p:ext uri="{BB962C8B-B14F-4D97-AF65-F5344CB8AC3E}">
        <p14:creationId xmlns:p14="http://schemas.microsoft.com/office/powerpoint/2010/main" val="187765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646664"/>
          </a:xfrm>
        </p:spPr>
        <p:txBody>
          <a:bodyPr>
            <a:normAutofit/>
          </a:bodyPr>
          <a:lstStyle/>
          <a:p>
            <a:pPr algn="ctr"/>
            <a:r>
              <a:rPr lang="ru-RU" sz="3200" dirty="0">
                <a:solidFill>
                  <a:schemeClr val="accent5"/>
                </a:solidFill>
              </a:rPr>
              <a:t>ЛИЧНИ МОТИВИ </a:t>
            </a:r>
            <a:r>
              <a:rPr lang="ru-RU" sz="3200" dirty="0" smtClean="0">
                <a:solidFill>
                  <a:schemeClr val="accent5"/>
                </a:solidFill>
              </a:rPr>
              <a:t>(2)</a:t>
            </a:r>
            <a:endParaRPr lang="en-US" sz="3200" dirty="0">
              <a:solidFill>
                <a:schemeClr val="accent5"/>
              </a:solidFill>
            </a:endParaRPr>
          </a:p>
        </p:txBody>
      </p:sp>
      <p:sp>
        <p:nvSpPr>
          <p:cNvPr id="5" name="Content Placeholder 4"/>
          <p:cNvSpPr>
            <a:spLocks noGrp="1"/>
          </p:cNvSpPr>
          <p:nvPr>
            <p:ph idx="1"/>
          </p:nvPr>
        </p:nvSpPr>
        <p:spPr>
          <a:xfrm>
            <a:off x="990600" y="1447800"/>
            <a:ext cx="7391400" cy="4876800"/>
          </a:xfrm>
        </p:spPr>
        <p:txBody>
          <a:bodyPr>
            <a:normAutofit fontScale="77500" lnSpcReduction="20000"/>
          </a:bodyPr>
          <a:lstStyle/>
          <a:p>
            <a:r>
              <a:rPr lang="ru-RU" b="1" dirty="0"/>
              <a:t>Мотив </a:t>
            </a:r>
            <a:r>
              <a:rPr lang="ru-RU" b="1" dirty="0" smtClean="0"/>
              <a:t>за личним </a:t>
            </a:r>
            <a:r>
              <a:rPr lang="ru-RU" b="1" dirty="0"/>
              <a:t>постигнућем </a:t>
            </a:r>
            <a:r>
              <a:rPr lang="ru-RU" dirty="0"/>
              <a:t>– </a:t>
            </a:r>
            <a:r>
              <a:rPr lang="ru-RU" dirty="0" smtClean="0"/>
              <a:t>манифестује </a:t>
            </a:r>
            <a:r>
              <a:rPr lang="ru-RU" dirty="0"/>
              <a:t>се у стремљењу појединца да постигне значајан успех у некој активности и да се истакне у односу на остале. </a:t>
            </a:r>
            <a:r>
              <a:rPr lang="ru-RU" dirty="0" smtClean="0"/>
              <a:t>За Дејвида Маклиленда  мотив за постигнућем је «жеља да се нешто добро уради», боље од других или боље него раније. Овај мотив </a:t>
            </a:r>
            <a:r>
              <a:rPr lang="ru-RU" dirty="0"/>
              <a:t>је у неким културама изузетно развијен (нпр. у САД), док у другима није. </a:t>
            </a:r>
          </a:p>
          <a:p>
            <a:r>
              <a:rPr lang="ru-RU" b="1" dirty="0"/>
              <a:t>Мотив за самопотврђивањем </a:t>
            </a:r>
            <a:r>
              <a:rPr lang="ru-RU" dirty="0" smtClean="0"/>
              <a:t>– тежња </a:t>
            </a:r>
            <a:r>
              <a:rPr lang="ru-RU" dirty="0"/>
              <a:t>појединца за потврђивањем и уздизањем значаја сопственог </a:t>
            </a:r>
            <a:r>
              <a:rPr lang="ru-RU" i="1" dirty="0"/>
              <a:t>ја</a:t>
            </a:r>
            <a:r>
              <a:rPr lang="ru-RU" dirty="0"/>
              <a:t>, пред собом и пред </a:t>
            </a:r>
            <a:r>
              <a:rPr lang="ru-RU" dirty="0" smtClean="0"/>
              <a:t>другим, њему значајним </a:t>
            </a:r>
            <a:r>
              <a:rPr lang="ru-RU" dirty="0"/>
              <a:t>људима</a:t>
            </a:r>
            <a:r>
              <a:rPr lang="ru-RU" dirty="0" smtClean="0"/>
              <a:t>. Јавља се релативно рано у детињству (већ у другој години). Врло је изражен у адолесценцији (често је самодоказивање).</a:t>
            </a:r>
            <a:endParaRPr lang="ru-RU" dirty="0"/>
          </a:p>
          <a:p>
            <a:r>
              <a:rPr lang="ru-RU" b="1" dirty="0"/>
              <a:t>Савест</a:t>
            </a:r>
            <a:r>
              <a:rPr lang="ru-RU" dirty="0"/>
              <a:t> - морална </a:t>
            </a:r>
            <a:r>
              <a:rPr lang="ru-RU" dirty="0" smtClean="0"/>
              <a:t>свест, која </a:t>
            </a:r>
            <a:r>
              <a:rPr lang="ru-RU" dirty="0"/>
              <a:t>постаје мотив када дете интернализује родитељске забране и идеале, те почне да се понаша морално, не због страха од казне, већ из осећања дужности. Она постаје  нарочито моћан мотив када дете достигне ступањ аутономне моралности. </a:t>
            </a:r>
          </a:p>
          <a:p>
            <a:endParaRPr lang="en-US" dirty="0"/>
          </a:p>
        </p:txBody>
      </p:sp>
    </p:spTree>
    <p:extLst>
      <p:ext uri="{BB962C8B-B14F-4D97-AF65-F5344CB8AC3E}">
        <p14:creationId xmlns:p14="http://schemas.microsoft.com/office/powerpoint/2010/main" val="341656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799064"/>
          </a:xfrm>
        </p:spPr>
        <p:txBody>
          <a:bodyPr/>
          <a:lstStyle/>
          <a:p>
            <a:pPr algn="ctr"/>
            <a:r>
              <a:rPr lang="sr-Cyrl-RS" dirty="0" smtClean="0"/>
              <a:t>ТЕОРИЈЕ МОТИВАЦИЈЕ</a:t>
            </a:r>
            <a:endParaRPr lang="en-US" dirty="0"/>
          </a:p>
        </p:txBody>
      </p:sp>
      <p:sp>
        <p:nvSpPr>
          <p:cNvPr id="3" name="Content Placeholder 2"/>
          <p:cNvSpPr>
            <a:spLocks noGrp="1"/>
          </p:cNvSpPr>
          <p:nvPr>
            <p:ph idx="1"/>
          </p:nvPr>
        </p:nvSpPr>
        <p:spPr/>
        <p:txBody>
          <a:bodyPr/>
          <a:lstStyle/>
          <a:p>
            <a:r>
              <a:rPr lang="sr-Cyrl-RS" dirty="0" smtClean="0"/>
              <a:t>БИОЛОШКЕ</a:t>
            </a:r>
          </a:p>
          <a:p>
            <a:r>
              <a:rPr lang="sr-Cyrl-RS" dirty="0" smtClean="0"/>
              <a:t>КОГНИТИВНЕ</a:t>
            </a:r>
          </a:p>
          <a:p>
            <a:r>
              <a:rPr lang="sr-Cyrl-RS" dirty="0" smtClean="0"/>
              <a:t>ХУМАНИСТИЧКЕ</a:t>
            </a:r>
            <a:endParaRPr lang="en-US" dirty="0"/>
          </a:p>
        </p:txBody>
      </p:sp>
    </p:spTree>
    <p:extLst>
      <p:ext uri="{BB962C8B-B14F-4D97-AF65-F5344CB8AC3E}">
        <p14:creationId xmlns:p14="http://schemas.microsoft.com/office/powerpoint/2010/main" val="118396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570464"/>
          </a:xfrm>
        </p:spPr>
        <p:txBody>
          <a:bodyPr>
            <a:normAutofit fontScale="90000"/>
          </a:bodyPr>
          <a:lstStyle/>
          <a:p>
            <a:pPr algn="ctr"/>
            <a:r>
              <a:rPr lang="sr-Cyrl-RS" sz="3200" dirty="0" smtClean="0">
                <a:solidFill>
                  <a:schemeClr val="accent5"/>
                </a:solidFill>
              </a:rPr>
              <a:t>БИОЛОШКЕ ТЕОРИЈЕ</a:t>
            </a:r>
            <a:endParaRPr lang="en-US" sz="3200" dirty="0">
              <a:solidFill>
                <a:schemeClr val="accent5"/>
              </a:solidFill>
            </a:endParaRPr>
          </a:p>
        </p:txBody>
      </p:sp>
      <p:sp>
        <p:nvSpPr>
          <p:cNvPr id="3" name="Content Placeholder 2"/>
          <p:cNvSpPr>
            <a:spLocks noGrp="1"/>
          </p:cNvSpPr>
          <p:nvPr>
            <p:ph idx="1"/>
          </p:nvPr>
        </p:nvSpPr>
        <p:spPr>
          <a:xfrm>
            <a:off x="1066800" y="1600200"/>
            <a:ext cx="7162800" cy="4191000"/>
          </a:xfrm>
        </p:spPr>
        <p:txBody>
          <a:bodyPr>
            <a:normAutofit fontScale="77500" lnSpcReduction="20000"/>
          </a:bodyPr>
          <a:lstStyle/>
          <a:p>
            <a:r>
              <a:rPr lang="sr-Cyrl-RS" dirty="0" smtClean="0"/>
              <a:t>Психолози В. Џејмс, С. Фројд, Макдугал и други који су били под утицајем Дарвинове теорије еволуције, тврдили су да је највећи број образаца понашања човека одређен урођеним, биолошки наслеђеним мотивима. </a:t>
            </a:r>
            <a:endParaRPr lang="sr-Cyrl-RS" dirty="0"/>
          </a:p>
          <a:p>
            <a:r>
              <a:rPr lang="sr-Cyrl-RS" i="1" dirty="0" smtClean="0"/>
              <a:t>Џејмс</a:t>
            </a:r>
            <a:r>
              <a:rPr lang="sr-Cyrl-RS" dirty="0" smtClean="0"/>
              <a:t> је сматрао да човек има 17 психолошких инстинката (дружељубивост, страшљивост, радозналост, стидљивост, родитељске љубави итд.), </a:t>
            </a:r>
            <a:r>
              <a:rPr lang="sr-Cyrl-RS" i="1" dirty="0" smtClean="0"/>
              <a:t>Макдугал</a:t>
            </a:r>
            <a:r>
              <a:rPr lang="sr-Cyrl-RS" dirty="0" smtClean="0"/>
              <a:t> да има 12 фундаменталних  инстиката (глад, радозналост, сексуални,  борбени, грегарни инстинкт итд.), а </a:t>
            </a:r>
            <a:r>
              <a:rPr lang="sr-Cyrl-RS" i="1" dirty="0" smtClean="0"/>
              <a:t>Фројд</a:t>
            </a:r>
            <a:r>
              <a:rPr lang="sr-Cyrl-RS" dirty="0" smtClean="0"/>
              <a:t> само два велика нагона (Ерос и нагон смрти).</a:t>
            </a:r>
          </a:p>
          <a:p>
            <a:r>
              <a:rPr lang="ru-RU" dirty="0" smtClean="0"/>
              <a:t>Ови психолози </a:t>
            </a:r>
            <a:r>
              <a:rPr lang="ru-RU" dirty="0"/>
              <a:t>сматрају да се </a:t>
            </a:r>
            <a:r>
              <a:rPr lang="ru-RU" dirty="0" smtClean="0"/>
              <a:t>урођени нагонски мотиви </a:t>
            </a:r>
            <a:r>
              <a:rPr lang="ru-RU" i="1" dirty="0" smtClean="0"/>
              <a:t>социјализацијом </a:t>
            </a:r>
            <a:r>
              <a:rPr lang="ru-RU" i="1" dirty="0"/>
              <a:t>модификују, сублимишу </a:t>
            </a:r>
            <a:r>
              <a:rPr lang="ru-RU" dirty="0"/>
              <a:t>и да тако настају </a:t>
            </a:r>
            <a:r>
              <a:rPr lang="ru-RU" i="1" dirty="0"/>
              <a:t>нове потребе</a:t>
            </a:r>
            <a:r>
              <a:rPr lang="ru-RU" dirty="0"/>
              <a:t>, интересовања, жеље, које су само изданци старих, наслеђених биолошких мотива.</a:t>
            </a:r>
          </a:p>
          <a:p>
            <a:endParaRPr lang="sr-Cyrl-RS" dirty="0" smtClean="0"/>
          </a:p>
          <a:p>
            <a:endParaRPr lang="sr-Cyrl-RS" dirty="0" smtClean="0"/>
          </a:p>
          <a:p>
            <a:endParaRPr lang="en-US" dirty="0"/>
          </a:p>
        </p:txBody>
      </p:sp>
    </p:spTree>
    <p:extLst>
      <p:ext uri="{BB962C8B-B14F-4D97-AF65-F5344CB8AC3E}">
        <p14:creationId xmlns:p14="http://schemas.microsoft.com/office/powerpoint/2010/main" val="295735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7024744" cy="722864"/>
          </a:xfrm>
        </p:spPr>
        <p:txBody>
          <a:bodyPr/>
          <a:lstStyle/>
          <a:p>
            <a:pPr algn="ctr"/>
            <a:r>
              <a:rPr lang="sr-Cyrl-RS" sz="3200" dirty="0" smtClean="0">
                <a:solidFill>
                  <a:schemeClr val="accent5"/>
                </a:solidFill>
              </a:rPr>
              <a:t>КОГНИТИВНЕ</a:t>
            </a:r>
            <a:r>
              <a:rPr lang="sr-Cyrl-RS" dirty="0" smtClean="0">
                <a:solidFill>
                  <a:schemeClr val="accent5"/>
                </a:solidFill>
              </a:rPr>
              <a:t> </a:t>
            </a:r>
            <a:r>
              <a:rPr lang="sr-Cyrl-RS" sz="3200" dirty="0" smtClean="0">
                <a:solidFill>
                  <a:schemeClr val="accent5"/>
                </a:solidFill>
              </a:rPr>
              <a:t>ТЕОРИЈЕ</a:t>
            </a:r>
            <a:endParaRPr lang="en-US" sz="3200" dirty="0">
              <a:solidFill>
                <a:schemeClr val="accent5"/>
              </a:solidFill>
            </a:endParaRPr>
          </a:p>
        </p:txBody>
      </p:sp>
      <p:sp>
        <p:nvSpPr>
          <p:cNvPr id="3" name="Content Placeholder 2"/>
          <p:cNvSpPr>
            <a:spLocks noGrp="1"/>
          </p:cNvSpPr>
          <p:nvPr>
            <p:ph idx="1"/>
          </p:nvPr>
        </p:nvSpPr>
        <p:spPr>
          <a:xfrm>
            <a:off x="1066800" y="1828800"/>
            <a:ext cx="7162800" cy="4191000"/>
          </a:xfrm>
        </p:spPr>
        <p:txBody>
          <a:bodyPr>
            <a:normAutofit fontScale="77500" lnSpcReduction="20000"/>
          </a:bodyPr>
          <a:lstStyle/>
          <a:p>
            <a:r>
              <a:rPr lang="sr-Cyrl-RS" dirty="0" smtClean="0"/>
              <a:t>Заступници ове теорије сматрају да мотиви почивају на сазнајним чиниоцима, на искуствима и веровањима. Човек као рационално биће бира понашање за које мисли да ће му донети већи успех и корист.</a:t>
            </a:r>
          </a:p>
          <a:p>
            <a:r>
              <a:rPr lang="sr-Cyrl-RS" b="1" i="1" dirty="0" smtClean="0"/>
              <a:t>Фестингерова теорија когнитивне дисонанце</a:t>
            </a:r>
            <a:r>
              <a:rPr lang="sr-Cyrl-RS" dirty="0"/>
              <a:t>. Према овој теорији људи су рационална бића и потребно им је да одрже склад између својих </a:t>
            </a:r>
            <a:r>
              <a:rPr lang="sr-Cyrl-RS" dirty="0" smtClean="0"/>
              <a:t>веровања (ставова) </a:t>
            </a:r>
            <a:r>
              <a:rPr lang="sr-Cyrl-RS" dirty="0"/>
              <a:t>и понашања. Када се појави несклад између наших веровања и понашања, доживљавамо непријатно стање које нас мотивише да их ускладимо. Нпр. ако се појави несклад између наших старих веровања и новог понашања, које </a:t>
            </a:r>
            <a:r>
              <a:rPr lang="sr-Cyrl-RS" dirty="0" smtClean="0"/>
              <a:t>противречи </a:t>
            </a:r>
            <a:r>
              <a:rPr lang="sr-Cyrl-RS" dirty="0"/>
              <a:t>овим веровањима, онда ће постојати тенденција да променимо своја веровања. </a:t>
            </a:r>
            <a:endParaRPr lang="sr-Cyrl-RS" dirty="0" smtClean="0"/>
          </a:p>
          <a:p>
            <a:r>
              <a:rPr lang="sr-Cyrl-RS" dirty="0" smtClean="0"/>
              <a:t>Експеримент: </a:t>
            </a:r>
            <a:r>
              <a:rPr lang="sr-Cyrl-RS" i="1" dirty="0" smtClean="0"/>
              <a:t>Ко ће више хвалити глуп посао – добро или лошен плаћен студент?</a:t>
            </a:r>
            <a:endParaRPr lang="en-US" i="1" dirty="0"/>
          </a:p>
        </p:txBody>
      </p:sp>
    </p:spTree>
    <p:extLst>
      <p:ext uri="{BB962C8B-B14F-4D97-AF65-F5344CB8AC3E}">
        <p14:creationId xmlns:p14="http://schemas.microsoft.com/office/powerpoint/2010/main" val="575354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024744" cy="646664"/>
          </a:xfrm>
        </p:spPr>
        <p:txBody>
          <a:bodyPr>
            <a:normAutofit fontScale="90000"/>
          </a:bodyPr>
          <a:lstStyle/>
          <a:p>
            <a:pPr algn="ctr"/>
            <a:r>
              <a:rPr lang="sr-Cyrl-RS" sz="3200" dirty="0" smtClean="0">
                <a:solidFill>
                  <a:schemeClr val="accent5"/>
                </a:solidFill>
              </a:rPr>
              <a:t>ХУМАНИСТИЧКЕ ТЕОРИЈЕ: МАСЛОВ</a:t>
            </a:r>
            <a:endParaRPr lang="en-US" sz="3200" dirty="0">
              <a:solidFill>
                <a:schemeClr val="accent5"/>
              </a:solidFill>
            </a:endParaRPr>
          </a:p>
        </p:txBody>
      </p:sp>
      <p:sp>
        <p:nvSpPr>
          <p:cNvPr id="3" name="Content Placeholder 2"/>
          <p:cNvSpPr>
            <a:spLocks noGrp="1"/>
          </p:cNvSpPr>
          <p:nvPr>
            <p:ph idx="1"/>
          </p:nvPr>
        </p:nvSpPr>
        <p:spPr>
          <a:xfrm>
            <a:off x="685800" y="1447800"/>
            <a:ext cx="7772400" cy="4953000"/>
          </a:xfrm>
        </p:spPr>
        <p:txBody>
          <a:bodyPr>
            <a:normAutofit fontScale="70000" lnSpcReduction="20000"/>
          </a:bodyPr>
          <a:lstStyle/>
          <a:p>
            <a:r>
              <a:rPr lang="ru-RU" dirty="0"/>
              <a:t>Према </a:t>
            </a:r>
            <a:r>
              <a:rPr lang="ru-RU" b="1" i="1" dirty="0"/>
              <a:t>Маслову</a:t>
            </a:r>
            <a:r>
              <a:rPr lang="ru-RU" dirty="0"/>
              <a:t>, две основне категорије мотива су: </a:t>
            </a:r>
          </a:p>
          <a:p>
            <a:r>
              <a:rPr lang="ru-RU" i="1" dirty="0"/>
              <a:t>Основне потребе </a:t>
            </a:r>
            <a:r>
              <a:rPr lang="ru-RU" dirty="0"/>
              <a:t>или </a:t>
            </a:r>
            <a:r>
              <a:rPr lang="ru-RU" i="1" dirty="0"/>
              <a:t>мотиви не­достатка  </a:t>
            </a:r>
            <a:r>
              <a:rPr lang="ru-RU" dirty="0"/>
              <a:t>(класа нижих, хомеостатичких мотива). Оне  се управљају по принципу хомеостазе и зато се привремено „гасе“ када се задовоље. </a:t>
            </a:r>
          </a:p>
          <a:p>
            <a:r>
              <a:rPr lang="ru-RU" i="1" dirty="0"/>
              <a:t>Мотиви обиља </a:t>
            </a:r>
            <a:r>
              <a:rPr lang="ru-RU" dirty="0"/>
              <a:t>или </a:t>
            </a:r>
            <a:r>
              <a:rPr lang="ru-RU" i="1" dirty="0"/>
              <a:t>метапотребе</a:t>
            </a:r>
            <a:r>
              <a:rPr lang="ru-RU" dirty="0"/>
              <a:t> (класа виших, нехомеостатичких мотива). То су такозване више потребе, код којих ново задовољење доводи до повећања, а не смањења и гашења апетита.</a:t>
            </a:r>
          </a:p>
          <a:p>
            <a:r>
              <a:rPr lang="ru-RU" b="1" i="1" dirty="0"/>
              <a:t>Потребе су уређене хијерархијски</a:t>
            </a:r>
            <a:r>
              <a:rPr lang="ru-RU" dirty="0"/>
              <a:t>, тј. могућно је направити лествицу, пирамиду мотива, почев од оних на дну, примарних, биолошки најважнијих, преко оних витално мање битних, па све до оних највиших, специфично људских, који су најмање битни биолошки, али су најзначајнији за личност. У основи пирамиде су </a:t>
            </a:r>
            <a:r>
              <a:rPr lang="ru-RU" i="1" dirty="0"/>
              <a:t>физиолошке потребе </a:t>
            </a:r>
            <a:r>
              <a:rPr lang="ru-RU" dirty="0"/>
              <a:t>(жеђ, глад, секс), затим следи </a:t>
            </a:r>
            <a:r>
              <a:rPr lang="ru-RU" i="1" dirty="0"/>
              <a:t>потреба за сигурношћу</a:t>
            </a:r>
            <a:r>
              <a:rPr lang="ru-RU" dirty="0"/>
              <a:t>, па </a:t>
            </a:r>
            <a:r>
              <a:rPr lang="ru-RU" i="1" dirty="0"/>
              <a:t>потреба за љубављу и припадањем</a:t>
            </a:r>
            <a:r>
              <a:rPr lang="ru-RU" dirty="0"/>
              <a:t>, затим, још више је </a:t>
            </a:r>
            <a:r>
              <a:rPr lang="ru-RU" i="1" dirty="0"/>
              <a:t>потреба за поштовањем и угледом</a:t>
            </a:r>
            <a:r>
              <a:rPr lang="ru-RU" dirty="0"/>
              <a:t>. На врху су </a:t>
            </a:r>
            <a:r>
              <a:rPr lang="ru-RU" i="1" dirty="0"/>
              <a:t>мотиви обиља</a:t>
            </a:r>
            <a:r>
              <a:rPr lang="ru-RU" dirty="0"/>
              <a:t>, који нису уређене по снази, а то су: </a:t>
            </a:r>
            <a:r>
              <a:rPr lang="ru-RU" i="1" dirty="0"/>
              <a:t>потреба за сазнавањем, за правдом, за лепим, за добрим</a:t>
            </a:r>
            <a:r>
              <a:rPr lang="ru-RU" dirty="0"/>
              <a:t>, итд. и, најзад, </a:t>
            </a:r>
            <a:r>
              <a:rPr lang="ru-RU" i="1" dirty="0"/>
              <a:t>потреба за самоактуализацијом</a:t>
            </a:r>
            <a:r>
              <a:rPr lang="ru-RU" dirty="0"/>
              <a:t>. </a:t>
            </a:r>
          </a:p>
          <a:p>
            <a:r>
              <a:rPr lang="ru-RU" i="1" dirty="0"/>
              <a:t>Потреба за самоактуализа­цијом </a:t>
            </a:r>
            <a:r>
              <a:rPr lang="ru-RU" dirty="0"/>
              <a:t>– урођена, спонтана потреба за остварењем свих својих  урођених способности, талената и могућности.</a:t>
            </a:r>
          </a:p>
          <a:p>
            <a:pPr marL="68580" indent="0">
              <a:buNone/>
            </a:pPr>
            <a:endParaRPr lang="en-US" dirty="0"/>
          </a:p>
        </p:txBody>
      </p:sp>
    </p:spTree>
    <p:extLst>
      <p:ext uri="{BB962C8B-B14F-4D97-AF65-F5344CB8AC3E}">
        <p14:creationId xmlns:p14="http://schemas.microsoft.com/office/powerpoint/2010/main" val="328232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3000" y="609600"/>
            <a:ext cx="7024744" cy="646664"/>
          </a:xfrm>
        </p:spPr>
        <p:txBody>
          <a:bodyPr>
            <a:normAutofit/>
          </a:bodyPr>
          <a:lstStyle/>
          <a:p>
            <a:pPr algn="ctr"/>
            <a:r>
              <a:rPr lang="sr-Cyrl-RS" sz="2800" dirty="0" smtClean="0">
                <a:solidFill>
                  <a:schemeClr val="accent5"/>
                </a:solidFill>
              </a:rPr>
              <a:t>ХИЈЕРАРХИЈА МОТИВА ПО МАСЛОВУ</a:t>
            </a:r>
            <a:endParaRPr lang="en-US" sz="2800" dirty="0">
              <a:solidFill>
                <a:schemeClr val="accent5"/>
              </a:solidFill>
            </a:endParaRPr>
          </a:p>
        </p:txBody>
      </p:sp>
      <p:sp>
        <p:nvSpPr>
          <p:cNvPr id="2" name="Content Placeholder 1"/>
          <p:cNvSpPr>
            <a:spLocks noGrp="1"/>
          </p:cNvSpPr>
          <p:nvPr>
            <p:ph idx="1"/>
          </p:nvPr>
        </p:nvSpPr>
        <p:spPr>
          <a:xfrm>
            <a:off x="838200" y="1371600"/>
            <a:ext cx="7467600" cy="4953000"/>
          </a:xfrm>
        </p:spPr>
        <p:txBody>
          <a:bodyPr>
            <a:normAutofit fontScale="70000" lnSpcReduction="20000"/>
          </a:bodyPr>
          <a:lstStyle/>
          <a:p>
            <a:r>
              <a:rPr lang="ru-RU" dirty="0"/>
              <a:t>Према Маслову, </a:t>
            </a:r>
            <a:r>
              <a:rPr lang="ru-RU" dirty="0" smtClean="0"/>
              <a:t>две </a:t>
            </a:r>
            <a:r>
              <a:rPr lang="ru-RU" dirty="0"/>
              <a:t>основне </a:t>
            </a:r>
            <a:r>
              <a:rPr lang="ru-RU" dirty="0" smtClean="0"/>
              <a:t>категорије мотива су: </a:t>
            </a:r>
          </a:p>
          <a:p>
            <a:r>
              <a:rPr lang="ru-RU" b="1" dirty="0"/>
              <a:t>О</a:t>
            </a:r>
            <a:r>
              <a:rPr lang="ru-RU" b="1" dirty="0" smtClean="0"/>
              <a:t>сновне </a:t>
            </a:r>
            <a:r>
              <a:rPr lang="ru-RU" b="1" dirty="0"/>
              <a:t>потребе </a:t>
            </a:r>
            <a:r>
              <a:rPr lang="ru-RU" dirty="0"/>
              <a:t>или </a:t>
            </a:r>
            <a:r>
              <a:rPr lang="ru-RU" b="1" dirty="0"/>
              <a:t>мотиви </a:t>
            </a:r>
            <a:r>
              <a:rPr lang="ru-RU" b="1" dirty="0" smtClean="0"/>
              <a:t>не­достатка  </a:t>
            </a:r>
            <a:r>
              <a:rPr lang="ru-RU" dirty="0" smtClean="0"/>
              <a:t>(класа нижих, хомеостатичких мотива). Оне  се </a:t>
            </a:r>
            <a:r>
              <a:rPr lang="ru-RU" dirty="0"/>
              <a:t>управљају </a:t>
            </a:r>
            <a:r>
              <a:rPr lang="ru-RU" dirty="0" smtClean="0"/>
              <a:t>по </a:t>
            </a:r>
            <a:r>
              <a:rPr lang="ru-RU" dirty="0"/>
              <a:t>принципу хомеостазе и зато се привремено „гасе“ када се задовоље. </a:t>
            </a:r>
            <a:endParaRPr lang="ru-RU" dirty="0" smtClean="0"/>
          </a:p>
          <a:p>
            <a:r>
              <a:rPr lang="ru-RU" b="1" dirty="0"/>
              <a:t>М</a:t>
            </a:r>
            <a:r>
              <a:rPr lang="ru-RU" b="1" dirty="0" smtClean="0"/>
              <a:t>отиви обиља </a:t>
            </a:r>
            <a:r>
              <a:rPr lang="ru-RU" dirty="0" smtClean="0"/>
              <a:t>или</a:t>
            </a:r>
            <a:r>
              <a:rPr lang="ru-RU" b="1" dirty="0" smtClean="0"/>
              <a:t> </a:t>
            </a:r>
            <a:r>
              <a:rPr lang="ru-RU" b="1" dirty="0"/>
              <a:t>метапотребе </a:t>
            </a:r>
            <a:r>
              <a:rPr lang="ru-RU" dirty="0"/>
              <a:t>(класа </a:t>
            </a:r>
            <a:r>
              <a:rPr lang="ru-RU" dirty="0" smtClean="0"/>
              <a:t>виших, </a:t>
            </a:r>
            <a:r>
              <a:rPr lang="ru-RU" dirty="0"/>
              <a:t>нехомеостатичких мотива). </a:t>
            </a:r>
            <a:r>
              <a:rPr lang="ru-RU" dirty="0" smtClean="0"/>
              <a:t>То су такозване више потребе, код којих ново задовољење доводи до повећања, а не смањења и гашења апетита.</a:t>
            </a:r>
          </a:p>
          <a:p>
            <a:r>
              <a:rPr lang="ru-RU" b="1" dirty="0" smtClean="0"/>
              <a:t>Потребе су уређене </a:t>
            </a:r>
            <a:r>
              <a:rPr lang="ru-RU" b="1" dirty="0"/>
              <a:t>хијерархијски</a:t>
            </a:r>
            <a:r>
              <a:rPr lang="ru-RU" dirty="0"/>
              <a:t>, тј. могућно је направити </a:t>
            </a:r>
            <a:r>
              <a:rPr lang="ru-RU" dirty="0" smtClean="0"/>
              <a:t>лествицу, пирамиду </a:t>
            </a:r>
            <a:r>
              <a:rPr lang="ru-RU" dirty="0"/>
              <a:t>мотива, почев од оних на дну, </a:t>
            </a:r>
            <a:r>
              <a:rPr lang="ru-RU" dirty="0" smtClean="0"/>
              <a:t>примарних</a:t>
            </a:r>
            <a:r>
              <a:rPr lang="ru-RU" dirty="0"/>
              <a:t>, биолошки најважнијих, преко оних витално мање битних, па све до оних </a:t>
            </a:r>
            <a:r>
              <a:rPr lang="ru-RU" dirty="0" smtClean="0"/>
              <a:t>највиших, специфично </a:t>
            </a:r>
            <a:r>
              <a:rPr lang="ru-RU" dirty="0"/>
              <a:t>људских, који су најмање битни биолошки, али су најзначајнији за личност. </a:t>
            </a:r>
            <a:r>
              <a:rPr lang="ru-RU" dirty="0" smtClean="0"/>
              <a:t>У </a:t>
            </a:r>
            <a:r>
              <a:rPr lang="ru-RU" dirty="0"/>
              <a:t>основи </a:t>
            </a:r>
            <a:r>
              <a:rPr lang="ru-RU" dirty="0" smtClean="0"/>
              <a:t>пирамиде су </a:t>
            </a:r>
            <a:r>
              <a:rPr lang="ru-RU" i="1" dirty="0"/>
              <a:t>физиолошке потребе </a:t>
            </a:r>
            <a:r>
              <a:rPr lang="ru-RU" dirty="0"/>
              <a:t>(жеђ, глад, секс), затим следи </a:t>
            </a:r>
            <a:r>
              <a:rPr lang="ru-RU" i="1" dirty="0"/>
              <a:t>потреба за сигурношћу, </a:t>
            </a:r>
            <a:r>
              <a:rPr lang="ru-RU" dirty="0"/>
              <a:t>па</a:t>
            </a:r>
            <a:r>
              <a:rPr lang="ru-RU" i="1" dirty="0"/>
              <a:t> потреба за љубављу и припадањем, </a:t>
            </a:r>
            <a:r>
              <a:rPr lang="ru-RU" dirty="0"/>
              <a:t>затим, још </a:t>
            </a:r>
            <a:r>
              <a:rPr lang="ru-RU" dirty="0" smtClean="0"/>
              <a:t>више је</a:t>
            </a:r>
            <a:r>
              <a:rPr lang="ru-RU" i="1" dirty="0" smtClean="0"/>
              <a:t> </a:t>
            </a:r>
            <a:r>
              <a:rPr lang="ru-RU" i="1" dirty="0"/>
              <a:t>потреба за поштовањем и угледом</a:t>
            </a:r>
            <a:r>
              <a:rPr lang="ru-RU" dirty="0"/>
              <a:t>. </a:t>
            </a:r>
            <a:r>
              <a:rPr lang="ru-RU" dirty="0" smtClean="0"/>
              <a:t>На </a:t>
            </a:r>
            <a:r>
              <a:rPr lang="ru-RU" dirty="0"/>
              <a:t>врху </a:t>
            </a:r>
            <a:r>
              <a:rPr lang="ru-RU" dirty="0" smtClean="0"/>
              <a:t>су мотиви обиља</a:t>
            </a:r>
            <a:r>
              <a:rPr lang="ru-RU" dirty="0"/>
              <a:t>, </a:t>
            </a:r>
            <a:r>
              <a:rPr lang="ru-RU" dirty="0" smtClean="0"/>
              <a:t>који </a:t>
            </a:r>
            <a:r>
              <a:rPr lang="ru-RU" dirty="0"/>
              <a:t>нису уређене по снази, а то су: </a:t>
            </a:r>
            <a:r>
              <a:rPr lang="ru-RU" i="1" dirty="0"/>
              <a:t>потреба за сазнавањем, </a:t>
            </a:r>
            <a:r>
              <a:rPr lang="ru-RU" i="1" dirty="0" smtClean="0"/>
              <a:t>за </a:t>
            </a:r>
            <a:r>
              <a:rPr lang="ru-RU" i="1" dirty="0"/>
              <a:t>правдом, за лепим, за </a:t>
            </a:r>
            <a:r>
              <a:rPr lang="ru-RU" i="1" dirty="0" smtClean="0"/>
              <a:t>добрим, </a:t>
            </a:r>
            <a:r>
              <a:rPr lang="ru-RU" dirty="0"/>
              <a:t>итд. и, најзад, </a:t>
            </a:r>
            <a:r>
              <a:rPr lang="ru-RU" i="1" dirty="0"/>
              <a:t>потреба за самоактуализацијом</a:t>
            </a:r>
            <a:r>
              <a:rPr lang="ru-RU" dirty="0"/>
              <a:t>. </a:t>
            </a:r>
            <a:endParaRPr lang="ru-RU" dirty="0" smtClean="0"/>
          </a:p>
          <a:p>
            <a:r>
              <a:rPr lang="ru-RU" b="1" i="1" dirty="0" smtClean="0"/>
              <a:t>Потреба </a:t>
            </a:r>
            <a:r>
              <a:rPr lang="ru-RU" b="1" i="1" dirty="0"/>
              <a:t>за </a:t>
            </a:r>
            <a:r>
              <a:rPr lang="ru-RU" b="1" i="1" dirty="0" smtClean="0"/>
              <a:t>самоактуализа­цијом </a:t>
            </a:r>
            <a:r>
              <a:rPr lang="ru-RU" dirty="0"/>
              <a:t>– урођена, спонтана потреба за остварењем свих својих </a:t>
            </a:r>
            <a:r>
              <a:rPr lang="ru-RU" dirty="0" smtClean="0"/>
              <a:t> урођених способности, талената </a:t>
            </a:r>
            <a:r>
              <a:rPr lang="ru-RU" dirty="0"/>
              <a:t>и </a:t>
            </a:r>
            <a:r>
              <a:rPr lang="ru-RU" dirty="0" smtClean="0"/>
              <a:t>могућности.</a:t>
            </a:r>
            <a:endParaRPr lang="ru-RU" dirty="0"/>
          </a:p>
          <a:p>
            <a:endParaRPr lang="en-US" dirty="0"/>
          </a:p>
        </p:txBody>
      </p:sp>
    </p:spTree>
    <p:extLst>
      <p:ext uri="{BB962C8B-B14F-4D97-AF65-F5344CB8AC3E}">
        <p14:creationId xmlns:p14="http://schemas.microsoft.com/office/powerpoint/2010/main" val="250199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914400"/>
            <a:ext cx="7543800" cy="685800"/>
          </a:xfrm>
        </p:spPr>
        <p:txBody>
          <a:bodyPr>
            <a:normAutofit/>
          </a:bodyPr>
          <a:lstStyle/>
          <a:p>
            <a:pPr algn="ctr"/>
            <a:r>
              <a:rPr lang="sr-Cyrl-RS" sz="2800" dirty="0" smtClean="0">
                <a:solidFill>
                  <a:schemeClr val="accent5"/>
                </a:solidFill>
              </a:rPr>
              <a:t>МАСЛОВЉЕВА ХИЈЕРАРХИЈА МОТИВА</a:t>
            </a:r>
            <a:endParaRPr lang="en-US" sz="2800" dirty="0">
              <a:solidFill>
                <a:schemeClr val="accent5"/>
              </a:solidFill>
            </a:endParaRPr>
          </a:p>
        </p:txBody>
      </p:sp>
      <p:sp>
        <p:nvSpPr>
          <p:cNvPr id="2" name="Content Placeholder 1"/>
          <p:cNvSpPr>
            <a:spLocks noGrp="1"/>
          </p:cNvSpPr>
          <p:nvPr>
            <p:ph idx="1"/>
          </p:nvPr>
        </p:nvSpPr>
        <p:spPr>
          <a:xfrm>
            <a:off x="1043492" y="1752600"/>
            <a:ext cx="6777317" cy="4080029"/>
          </a:xfrm>
        </p:spPr>
        <p:txBody>
          <a:bodyPr/>
          <a:lstStyle/>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5666" y="1956823"/>
            <a:ext cx="4344733" cy="3681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7793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186110" cy="609600"/>
          </a:xfrm>
        </p:spPr>
        <p:txBody>
          <a:bodyPr>
            <a:normAutofit/>
          </a:bodyPr>
          <a:lstStyle/>
          <a:p>
            <a:r>
              <a:rPr lang="ru-RU" sz="3200" dirty="0">
                <a:solidFill>
                  <a:schemeClr val="accent5"/>
                </a:solidFill>
              </a:rPr>
              <a:t>ХУМАНИСТИЧКЕ ТЕОРИЈЕ: </a:t>
            </a:r>
            <a:r>
              <a:rPr lang="ru-RU" sz="3200" dirty="0" smtClean="0">
                <a:solidFill>
                  <a:schemeClr val="accent5"/>
                </a:solidFill>
              </a:rPr>
              <a:t>ОЛПОРТ</a:t>
            </a:r>
            <a:endParaRPr lang="en-US" sz="3200" dirty="0">
              <a:solidFill>
                <a:schemeClr val="accent5"/>
              </a:solidFill>
            </a:endParaRPr>
          </a:p>
        </p:txBody>
      </p:sp>
      <p:sp>
        <p:nvSpPr>
          <p:cNvPr id="3" name="Content Placeholder 2"/>
          <p:cNvSpPr>
            <a:spLocks noGrp="1"/>
          </p:cNvSpPr>
          <p:nvPr>
            <p:ph idx="1"/>
          </p:nvPr>
        </p:nvSpPr>
        <p:spPr>
          <a:xfrm>
            <a:off x="1043492" y="1828800"/>
            <a:ext cx="6777317" cy="4003829"/>
          </a:xfrm>
        </p:spPr>
        <p:txBody>
          <a:bodyPr>
            <a:normAutofit fontScale="70000" lnSpcReduction="20000"/>
          </a:bodyPr>
          <a:lstStyle/>
          <a:p>
            <a:r>
              <a:rPr lang="ru-RU" dirty="0" smtClean="0"/>
              <a:t>Гордон Олпорт </a:t>
            </a:r>
            <a:r>
              <a:rPr lang="ru-RU" i="1" dirty="0"/>
              <a:t>критикују инстинктивисте </a:t>
            </a:r>
            <a:r>
              <a:rPr lang="ru-RU" dirty="0"/>
              <a:t>који </a:t>
            </a:r>
            <a:r>
              <a:rPr lang="ru-RU" dirty="0" smtClean="0"/>
              <a:t>сматрају да све </a:t>
            </a:r>
            <a:r>
              <a:rPr lang="ru-RU" dirty="0"/>
              <a:t>психолошке потребе и </a:t>
            </a:r>
            <a:r>
              <a:rPr lang="ru-RU" dirty="0" smtClean="0"/>
              <a:t>мотиве можемо свести на  </a:t>
            </a:r>
            <a:r>
              <a:rPr lang="ru-RU" dirty="0"/>
              <a:t>нагоне. </a:t>
            </a:r>
            <a:r>
              <a:rPr lang="ru-RU" dirty="0" smtClean="0"/>
              <a:t>Он сматра да поред урођених нагонских мотива, човек има и више, стечене, зреле мотиве.</a:t>
            </a:r>
          </a:p>
          <a:p>
            <a:r>
              <a:rPr lang="ru-RU" dirty="0" smtClean="0"/>
              <a:t>Његова  </a:t>
            </a:r>
            <a:r>
              <a:rPr lang="ru-RU" b="1" dirty="0" smtClean="0"/>
              <a:t>теорија функционалне аутономије </a:t>
            </a:r>
            <a:r>
              <a:rPr lang="ru-RU" b="1" dirty="0"/>
              <a:t>мотива</a:t>
            </a:r>
            <a:r>
              <a:rPr lang="ru-RU" dirty="0"/>
              <a:t> објашњава настанак разноврсног мноштва зрелих људских мотива. </a:t>
            </a:r>
            <a:r>
              <a:rPr lang="ru-RU" dirty="0" smtClean="0"/>
              <a:t>По </a:t>
            </a:r>
            <a:r>
              <a:rPr lang="ru-RU" dirty="0"/>
              <a:t>овој теорији настанак нових, зрелих људских мотива понашања, објашњава се тиме да су ранија </a:t>
            </a:r>
            <a:r>
              <a:rPr lang="ru-RU" dirty="0" smtClean="0"/>
              <a:t>понашања (свирање виолине, учење математике), </a:t>
            </a:r>
            <a:r>
              <a:rPr lang="ru-RU" dirty="0"/>
              <a:t>која су некада била </a:t>
            </a:r>
            <a:r>
              <a:rPr lang="ru-RU" i="1" dirty="0"/>
              <a:t>средство</a:t>
            </a:r>
            <a:r>
              <a:rPr lang="ru-RU" dirty="0"/>
              <a:t> за постизање циља, временом сама постала </a:t>
            </a:r>
            <a:r>
              <a:rPr lang="ru-RU" i="1" dirty="0"/>
              <a:t>циљ</a:t>
            </a:r>
            <a:r>
              <a:rPr lang="ru-RU" dirty="0"/>
              <a:t>.  Наиме, ови зрели мотиви само су у историјској али </a:t>
            </a:r>
            <a:r>
              <a:rPr lang="ru-RU" i="1" dirty="0"/>
              <a:t>не </a:t>
            </a:r>
            <a:r>
              <a:rPr lang="ru-RU" dirty="0"/>
              <a:t>и у </a:t>
            </a:r>
            <a:r>
              <a:rPr lang="ru-RU" i="1" dirty="0"/>
              <a:t>функционалној </a:t>
            </a:r>
            <a:r>
              <a:rPr lang="ru-RU" dirty="0"/>
              <a:t>вези са претходним, инфантилним потребама, из којих су настали. Мотиви одраслих израстају из њима претходећих, али су од њих суштински, функционално независни. </a:t>
            </a:r>
          </a:p>
          <a:p>
            <a:endParaRPr lang="en-US" dirty="0"/>
          </a:p>
        </p:txBody>
      </p:sp>
    </p:spTree>
    <p:extLst>
      <p:ext uri="{BB962C8B-B14F-4D97-AF65-F5344CB8AC3E}">
        <p14:creationId xmlns:p14="http://schemas.microsoft.com/office/powerpoint/2010/main" val="388133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4400"/>
            <a:ext cx="8229600" cy="762000"/>
          </a:xfrm>
        </p:spPr>
        <p:txBody>
          <a:bodyPr>
            <a:noAutofit/>
          </a:bodyPr>
          <a:lstStyle/>
          <a:p>
            <a:pPr algn="ctr"/>
            <a:r>
              <a:rPr lang="sr-Cyrl-RS" sz="3200" dirty="0" smtClean="0">
                <a:solidFill>
                  <a:schemeClr val="accent5"/>
                </a:solidFill>
              </a:rPr>
              <a:t>ФРУСТРАЦИЈЕ И КОНФЛИКТИ</a:t>
            </a:r>
            <a:endParaRPr lang="en-US" sz="3200" dirty="0">
              <a:solidFill>
                <a:schemeClr val="accent5"/>
              </a:solidFill>
            </a:endParaRPr>
          </a:p>
        </p:txBody>
      </p:sp>
      <p:sp>
        <p:nvSpPr>
          <p:cNvPr id="4" name="Content Placeholder 3"/>
          <p:cNvSpPr>
            <a:spLocks noGrp="1"/>
          </p:cNvSpPr>
          <p:nvPr>
            <p:ph sz="quarter" idx="13"/>
          </p:nvPr>
        </p:nvSpPr>
        <p:spPr>
          <a:xfrm>
            <a:off x="762000" y="2133600"/>
            <a:ext cx="3755136" cy="3048000"/>
          </a:xfrm>
        </p:spPr>
        <p:txBody>
          <a:bodyPr/>
          <a:lstStyle/>
          <a:p>
            <a:r>
              <a:rPr lang="sr-Cyrl-CS" sz="2000" b="1" dirty="0" smtClean="0"/>
              <a:t>Фрустрација</a:t>
            </a:r>
            <a:r>
              <a:rPr lang="sr-Cyrl-CS" sz="2000" b="1" dirty="0"/>
              <a:t> </a:t>
            </a:r>
            <a:r>
              <a:rPr lang="sr-Cyrl-CS" sz="2000" b="1" dirty="0" smtClean="0"/>
              <a:t>-</a:t>
            </a:r>
            <a:r>
              <a:rPr lang="sr-Cyrl-CS" sz="2000" dirty="0" smtClean="0"/>
              <a:t>осујећење задовољења мотива (потребе, жеље, нагона)</a:t>
            </a:r>
            <a:endParaRPr lang="sr-Cyrl-CS" sz="2000" dirty="0"/>
          </a:p>
          <a:p>
            <a:pPr marL="0" indent="0">
              <a:buNone/>
            </a:pPr>
            <a:endParaRPr lang="en-US" dirty="0"/>
          </a:p>
        </p:txBody>
      </p:sp>
      <p:sp>
        <p:nvSpPr>
          <p:cNvPr id="5" name="Content Placeholder 4"/>
          <p:cNvSpPr>
            <a:spLocks noGrp="1"/>
          </p:cNvSpPr>
          <p:nvPr>
            <p:ph sz="quarter" idx="14"/>
          </p:nvPr>
        </p:nvSpPr>
        <p:spPr>
          <a:xfrm>
            <a:off x="4876800" y="2057400"/>
            <a:ext cx="3581400" cy="3657600"/>
          </a:xfrm>
        </p:spPr>
        <p:txBody>
          <a:bodyPr/>
          <a:lstStyle/>
          <a:p>
            <a:r>
              <a:rPr lang="sr-Cyrl-CS" sz="2000" b="1" dirty="0" smtClean="0"/>
              <a:t>Конфликт -</a:t>
            </a:r>
            <a:endParaRPr lang="sr-Cyrl-CS" sz="2000" b="1" dirty="0"/>
          </a:p>
          <a:p>
            <a:pPr>
              <a:buNone/>
            </a:pPr>
            <a:r>
              <a:rPr lang="sr-Cyrl-CS" sz="2000" b="1" dirty="0"/>
              <a:t>	</a:t>
            </a:r>
            <a:r>
              <a:rPr lang="sr-Cyrl-CS" sz="2000" dirty="0"/>
              <a:t>сукоб </a:t>
            </a:r>
            <a:r>
              <a:rPr lang="sr-Cyrl-CS" sz="2000" dirty="0" smtClean="0"/>
              <a:t>супротних, противречних мотива (нпр. биолошких и социјалних)</a:t>
            </a:r>
            <a:endParaRPr lang="en-US" sz="2000" dirty="0"/>
          </a:p>
          <a:p>
            <a:endParaRPr lang="en-US" dirty="0"/>
          </a:p>
        </p:txBody>
      </p:sp>
    </p:spTree>
    <p:extLst>
      <p:ext uri="{BB962C8B-B14F-4D97-AF65-F5344CB8AC3E}">
        <p14:creationId xmlns:p14="http://schemas.microsoft.com/office/powerpoint/2010/main" val="72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838200"/>
            <a:ext cx="7024744" cy="799064"/>
          </a:xfrm>
        </p:spPr>
        <p:txBody>
          <a:bodyPr>
            <a:normAutofit/>
          </a:bodyPr>
          <a:lstStyle/>
          <a:p>
            <a:pPr algn="ctr"/>
            <a:r>
              <a:rPr lang="sr-Cyrl-RS" sz="3200" dirty="0" smtClean="0">
                <a:solidFill>
                  <a:schemeClr val="accent5"/>
                </a:solidFill>
              </a:rPr>
              <a:t>МОТИВАЦИЈА</a:t>
            </a:r>
            <a:endParaRPr lang="en-US" sz="3200" dirty="0">
              <a:solidFill>
                <a:schemeClr val="accent5"/>
              </a:solidFill>
            </a:endParaRPr>
          </a:p>
        </p:txBody>
      </p:sp>
      <p:sp>
        <p:nvSpPr>
          <p:cNvPr id="2" name="Content Placeholder 1"/>
          <p:cNvSpPr>
            <a:spLocks noGrp="1"/>
          </p:cNvSpPr>
          <p:nvPr>
            <p:ph idx="1"/>
          </p:nvPr>
        </p:nvSpPr>
        <p:spPr>
          <a:xfrm>
            <a:off x="1143000" y="1828800"/>
            <a:ext cx="6777317" cy="3508977"/>
          </a:xfrm>
        </p:spPr>
        <p:txBody>
          <a:bodyPr>
            <a:normAutofit fontScale="85000" lnSpcReduction="20000"/>
          </a:bodyPr>
          <a:lstStyle/>
          <a:p>
            <a:r>
              <a:rPr lang="sr-Cyrl-RS" b="1" dirty="0"/>
              <a:t>Термин </a:t>
            </a:r>
            <a:r>
              <a:rPr lang="sr-Cyrl-RS" b="1" dirty="0" smtClean="0"/>
              <a:t>„мотив“ </a:t>
            </a:r>
            <a:r>
              <a:rPr lang="sr-Cyrl-RS" dirty="0"/>
              <a:t>(од лат. </a:t>
            </a:r>
            <a:r>
              <a:rPr lang="en-US" i="1" dirty="0" err="1" smtClean="0"/>
              <a:t>movere</a:t>
            </a:r>
            <a:r>
              <a:rPr lang="en-US" dirty="0" smtClean="0"/>
              <a:t> </a:t>
            </a:r>
            <a:r>
              <a:rPr lang="en-US" dirty="0"/>
              <a:t>= </a:t>
            </a:r>
            <a:r>
              <a:rPr lang="sr-Cyrl-RS" dirty="0" smtClean="0"/>
              <a:t>покретање) </a:t>
            </a:r>
            <a:r>
              <a:rPr lang="sr-Cyrl-RS" dirty="0"/>
              <a:t>је заједнички назив за раз­</a:t>
            </a:r>
            <a:r>
              <a:rPr lang="ru-RU" dirty="0"/>
              <a:t>личите унутрашње биолошке и психолошке побуде које служе као покретачи делатности јединке.  </a:t>
            </a:r>
          </a:p>
          <a:p>
            <a:r>
              <a:rPr lang="sr-Cyrl-RS" b="1" dirty="0" smtClean="0"/>
              <a:t>Мотив</a:t>
            </a:r>
            <a:r>
              <a:rPr lang="sr-Cyrl-RS" dirty="0" smtClean="0"/>
              <a:t> </a:t>
            </a:r>
            <a:r>
              <a:rPr lang="sr-Cyrl-RS" dirty="0"/>
              <a:t>је претпостављени унутрашњи покретач и регулатор циљу усмерене активности. Он изазива одређену делатност, усмерава је ка адекватним објектима и циљевима, одржава је, контролише и обликује. </a:t>
            </a:r>
            <a:endParaRPr lang="sr-Cyrl-RS" dirty="0" smtClean="0"/>
          </a:p>
          <a:p>
            <a:r>
              <a:rPr lang="ru-RU" b="1" dirty="0" smtClean="0"/>
              <a:t>Мотивација</a:t>
            </a:r>
            <a:r>
              <a:rPr lang="ru-RU" dirty="0"/>
              <a:t>, </a:t>
            </a:r>
            <a:r>
              <a:rPr lang="ru-RU" dirty="0" smtClean="0"/>
              <a:t>пак, </a:t>
            </a:r>
            <a:r>
              <a:rPr lang="ru-RU" dirty="0"/>
              <a:t>означава целокупни сложен </a:t>
            </a:r>
            <a:r>
              <a:rPr lang="ru-RU" dirty="0" smtClean="0"/>
              <a:t>психички </a:t>
            </a:r>
            <a:r>
              <a:rPr lang="ru-RU" dirty="0"/>
              <a:t>процес покретања, усмеравања и регулисања делатности </a:t>
            </a:r>
            <a:r>
              <a:rPr lang="ru-RU" dirty="0" smtClean="0"/>
              <a:t>усмере­</a:t>
            </a:r>
            <a:r>
              <a:rPr lang="sr-Cyrl-RS" dirty="0" smtClean="0"/>
              <a:t>не </a:t>
            </a:r>
            <a:r>
              <a:rPr lang="sr-Cyrl-RS" dirty="0"/>
              <a:t>ка одређеном циљу.</a:t>
            </a:r>
            <a:endParaRPr lang="en-US" dirty="0"/>
          </a:p>
        </p:txBody>
      </p:sp>
    </p:spTree>
    <p:extLst>
      <p:ext uri="{BB962C8B-B14F-4D97-AF65-F5344CB8AC3E}">
        <p14:creationId xmlns:p14="http://schemas.microsoft.com/office/powerpoint/2010/main" val="332112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722864"/>
          </a:xfrm>
        </p:spPr>
        <p:txBody>
          <a:bodyPr>
            <a:normAutofit/>
          </a:bodyPr>
          <a:lstStyle/>
          <a:p>
            <a:pPr algn="ctr"/>
            <a:r>
              <a:rPr lang="sr-Cyrl-RS" sz="3200" dirty="0" smtClean="0">
                <a:solidFill>
                  <a:schemeClr val="accent5"/>
                </a:solidFill>
              </a:rPr>
              <a:t>ФРУСТРАЦИЈА</a:t>
            </a:r>
            <a:endParaRPr lang="en-US" sz="3200" dirty="0">
              <a:solidFill>
                <a:schemeClr val="accent5"/>
              </a:solidFill>
            </a:endParaRPr>
          </a:p>
        </p:txBody>
      </p:sp>
      <p:sp>
        <p:nvSpPr>
          <p:cNvPr id="3" name="Content Placeholder 2"/>
          <p:cNvSpPr>
            <a:spLocks noGrp="1"/>
          </p:cNvSpPr>
          <p:nvPr>
            <p:ph sz="quarter" idx="13"/>
          </p:nvPr>
        </p:nvSpPr>
        <p:spPr>
          <a:xfrm>
            <a:off x="685800" y="1524000"/>
            <a:ext cx="3877056" cy="4724400"/>
          </a:xfrm>
        </p:spPr>
        <p:txBody>
          <a:bodyPr>
            <a:noAutofit/>
          </a:bodyPr>
          <a:lstStyle/>
          <a:p>
            <a:r>
              <a:rPr lang="sr-Cyrl-RS" sz="1800" dirty="0" smtClean="0"/>
              <a:t>Термин „фрустрација“ </a:t>
            </a:r>
            <a:r>
              <a:rPr lang="sr-Cyrl-RS" sz="1800" dirty="0"/>
              <a:t>(лат. </a:t>
            </a:r>
            <a:r>
              <a:rPr lang="sr-Latn-RS" sz="1800" i="1" dirty="0" err="1" smtClean="0"/>
              <a:t>f</a:t>
            </a:r>
            <a:r>
              <a:rPr lang="en-US" sz="1800" i="1" dirty="0" err="1" smtClean="0"/>
              <a:t>rustratio</a:t>
            </a:r>
            <a:r>
              <a:rPr lang="sr-Cyrl-RS" sz="1800" dirty="0"/>
              <a:t>)</a:t>
            </a:r>
            <a:r>
              <a:rPr lang="en-US" sz="1800" dirty="0" smtClean="0"/>
              <a:t> </a:t>
            </a:r>
            <a:r>
              <a:rPr lang="sr-Cyrl-RS" sz="1800" dirty="0" smtClean="0"/>
              <a:t>- неиспуњавање</a:t>
            </a:r>
            <a:r>
              <a:rPr lang="sr-Cyrl-RS" sz="1800" dirty="0"/>
              <a:t>, </a:t>
            </a:r>
            <a:r>
              <a:rPr lang="sr-Cyrl-RS" sz="1800" dirty="0" smtClean="0"/>
              <a:t>осујећивање</a:t>
            </a:r>
          </a:p>
          <a:p>
            <a:r>
              <a:rPr lang="sr-Cyrl-RS" sz="1800" b="1" dirty="0" smtClean="0"/>
              <a:t>Фрустрација </a:t>
            </a:r>
            <a:r>
              <a:rPr lang="sr-Cyrl-RS" sz="1800" dirty="0" smtClean="0"/>
              <a:t>– </a:t>
            </a:r>
            <a:r>
              <a:rPr lang="sr-Cyrl-RS" sz="1800" dirty="0"/>
              <a:t>непријатан </a:t>
            </a:r>
            <a:r>
              <a:rPr lang="sr-Cyrl-RS" sz="1800" dirty="0" smtClean="0"/>
              <a:t>дожи­</a:t>
            </a:r>
            <a:r>
              <a:rPr lang="ru-RU" sz="1800" dirty="0" smtClean="0"/>
              <a:t>вљај </a:t>
            </a:r>
            <a:r>
              <a:rPr lang="ru-RU" sz="1800" dirty="0"/>
              <a:t>ометања задовољења неког </a:t>
            </a:r>
            <a:r>
              <a:rPr lang="ru-RU" sz="1800" dirty="0" smtClean="0"/>
              <a:t>мотива или блокирања циљу усмереног понашања, а </a:t>
            </a:r>
            <a:r>
              <a:rPr lang="ru-RU" sz="1800" dirty="0"/>
              <a:t>прати га низ неугодних емоција (разочарање, </a:t>
            </a:r>
            <a:r>
              <a:rPr lang="ru-RU" sz="1800" dirty="0" smtClean="0"/>
              <a:t>бес, узнемиреност</a:t>
            </a:r>
            <a:r>
              <a:rPr lang="ru-RU" sz="1800" dirty="0"/>
              <a:t>, брига</a:t>
            </a:r>
            <a:r>
              <a:rPr lang="ru-RU" sz="1800" dirty="0" smtClean="0"/>
              <a:t>)</a:t>
            </a:r>
          </a:p>
          <a:p>
            <a:r>
              <a:rPr lang="ru-RU" sz="1800" dirty="0" smtClean="0"/>
              <a:t>Фрустрација је двосмислен појам: јер се односи </a:t>
            </a:r>
            <a:r>
              <a:rPr lang="ru-RU" sz="1800" dirty="0"/>
              <a:t>истовремено и на </a:t>
            </a:r>
            <a:r>
              <a:rPr lang="ru-RU" sz="1800" i="1" dirty="0" smtClean="0"/>
              <a:t>доживљај </a:t>
            </a:r>
            <a:r>
              <a:rPr lang="ru-RU" sz="1800" dirty="0" smtClean="0"/>
              <a:t>и на сам </a:t>
            </a:r>
            <a:r>
              <a:rPr lang="ru-RU" sz="1800" i="1" dirty="0" smtClean="0"/>
              <a:t>из­вор осујећења </a:t>
            </a:r>
            <a:r>
              <a:rPr lang="ru-RU" sz="1800" dirty="0" smtClean="0"/>
              <a:t>(ситуацију)</a:t>
            </a:r>
            <a:endParaRPr lang="en-US" sz="1800" dirty="0"/>
          </a:p>
        </p:txBody>
      </p:sp>
      <p:sp>
        <p:nvSpPr>
          <p:cNvPr id="4" name="Content Placeholder 3"/>
          <p:cNvSpPr>
            <a:spLocks noGrp="1"/>
          </p:cNvSpPr>
          <p:nvPr>
            <p:ph sz="quarter" idx="14"/>
          </p:nvPr>
        </p:nvSpPr>
        <p:spPr>
          <a:xfrm>
            <a:off x="4648200" y="1600200"/>
            <a:ext cx="3886200" cy="4495800"/>
          </a:xfrm>
        </p:spPr>
        <p:txBody>
          <a:bodyPr>
            <a:noAutofit/>
          </a:bodyPr>
          <a:lstStyle/>
          <a:p>
            <a:r>
              <a:rPr lang="sr-Cyrl-RS" sz="1800" b="1" dirty="0"/>
              <a:t>И</a:t>
            </a:r>
            <a:r>
              <a:rPr lang="sr-Cyrl-RS" sz="1800" b="1" dirty="0" smtClean="0"/>
              <a:t>звори фрустрације </a:t>
            </a:r>
            <a:r>
              <a:rPr lang="sr-Cyrl-RS" sz="1800" dirty="0" smtClean="0"/>
              <a:t>– разнов­</a:t>
            </a:r>
            <a:r>
              <a:rPr lang="ru-RU" sz="1800" dirty="0" smtClean="0"/>
              <a:t>рсне препреке:  </a:t>
            </a:r>
            <a:r>
              <a:rPr lang="ru-RU" sz="1800" i="1" dirty="0"/>
              <a:t>спољашње</a:t>
            </a:r>
            <a:r>
              <a:rPr lang="ru-RU" sz="1800" dirty="0"/>
              <a:t> (физичке и социјалне) и </a:t>
            </a:r>
            <a:r>
              <a:rPr lang="ru-RU" sz="1800" i="1" dirty="0"/>
              <a:t>унутрашње</a:t>
            </a:r>
            <a:r>
              <a:rPr lang="ru-RU" sz="1800" dirty="0"/>
              <a:t>, психолошке (недостатак способности, </a:t>
            </a:r>
            <a:r>
              <a:rPr lang="ru-RU" sz="1800" dirty="0" smtClean="0"/>
              <a:t>моралне забране, супротне </a:t>
            </a:r>
            <a:r>
              <a:rPr lang="ru-RU" sz="1800" dirty="0"/>
              <a:t>жеље) </a:t>
            </a:r>
            <a:endParaRPr lang="ru-RU" sz="1800" dirty="0" smtClean="0"/>
          </a:p>
          <a:p>
            <a:r>
              <a:rPr lang="ru-RU" sz="1800" dirty="0" smtClean="0"/>
              <a:t>Да ли ће неки неуспех довести до доживљаја фрустрације зависи од величине неуспеха, али и од </a:t>
            </a:r>
            <a:r>
              <a:rPr lang="ru-RU" sz="1800" i="1" dirty="0" smtClean="0"/>
              <a:t>нивоа аспирације </a:t>
            </a:r>
            <a:r>
              <a:rPr lang="ru-RU" sz="1800" dirty="0" smtClean="0"/>
              <a:t>особе.</a:t>
            </a:r>
          </a:p>
          <a:p>
            <a:r>
              <a:rPr lang="ru-RU" sz="1800" dirty="0" smtClean="0"/>
              <a:t>Способност успешног подношења фрустрације представља </a:t>
            </a:r>
            <a:r>
              <a:rPr lang="ru-RU" sz="1800" i="1" dirty="0" smtClean="0"/>
              <a:t>толеранцију на фрустрацију</a:t>
            </a:r>
            <a:r>
              <a:rPr lang="ru-RU" sz="1800" dirty="0" smtClean="0"/>
              <a:t>. </a:t>
            </a:r>
            <a:endParaRPr lang="en-US" sz="1800" dirty="0"/>
          </a:p>
        </p:txBody>
      </p:sp>
    </p:spTree>
    <p:extLst>
      <p:ext uri="{BB962C8B-B14F-4D97-AF65-F5344CB8AC3E}">
        <p14:creationId xmlns:p14="http://schemas.microsoft.com/office/powerpoint/2010/main" val="3641034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Effect transition="in" filter="fade">
                                      <p:cBhvr>
                                        <p:cTn id="3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3000" y="914400"/>
            <a:ext cx="7024744" cy="646664"/>
          </a:xfrm>
        </p:spPr>
        <p:txBody>
          <a:bodyPr>
            <a:normAutofit/>
          </a:bodyPr>
          <a:lstStyle/>
          <a:p>
            <a:pPr algn="ctr"/>
            <a:r>
              <a:rPr lang="sr-Cyrl-RS" sz="2800" dirty="0" smtClean="0">
                <a:solidFill>
                  <a:schemeClr val="accent5"/>
                </a:solidFill>
              </a:rPr>
              <a:t>СХЕМАТСКИ ПРИКАЗ ФРУСТРАЦИЈЕ</a:t>
            </a:r>
            <a:endParaRPr lang="en-US" sz="2800" dirty="0">
              <a:solidFill>
                <a:schemeClr val="accent5"/>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3515" y="2895600"/>
            <a:ext cx="6782689"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8532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685800"/>
            <a:ext cx="7024744" cy="646664"/>
          </a:xfrm>
        </p:spPr>
        <p:txBody>
          <a:bodyPr>
            <a:normAutofit/>
          </a:bodyPr>
          <a:lstStyle/>
          <a:p>
            <a:pPr algn="ctr"/>
            <a:r>
              <a:rPr lang="sr-Cyrl-RS" sz="2800" dirty="0" smtClean="0">
                <a:solidFill>
                  <a:schemeClr val="accent5"/>
                </a:solidFill>
              </a:rPr>
              <a:t>РЕАКЦИЈЕ </a:t>
            </a:r>
            <a:r>
              <a:rPr lang="sr-Cyrl-RS" sz="2800" dirty="0">
                <a:solidFill>
                  <a:schemeClr val="accent5"/>
                </a:solidFill>
              </a:rPr>
              <a:t>НА ФРУСТРАЦИЈУ </a:t>
            </a:r>
            <a:endParaRPr lang="en-US" sz="2800" dirty="0">
              <a:solidFill>
                <a:schemeClr val="accent5"/>
              </a:solidFill>
            </a:endParaRPr>
          </a:p>
        </p:txBody>
      </p:sp>
      <p:sp>
        <p:nvSpPr>
          <p:cNvPr id="4" name="Content Placeholder 3"/>
          <p:cNvSpPr>
            <a:spLocks noGrp="1"/>
          </p:cNvSpPr>
          <p:nvPr>
            <p:ph sz="quarter" idx="13"/>
          </p:nvPr>
        </p:nvSpPr>
        <p:spPr>
          <a:xfrm>
            <a:off x="838200" y="1524000"/>
            <a:ext cx="3624072" cy="4495800"/>
          </a:xfrm>
        </p:spPr>
        <p:txBody>
          <a:bodyPr>
            <a:normAutofit fontScale="77500" lnSpcReduction="20000"/>
          </a:bodyPr>
          <a:lstStyle/>
          <a:p>
            <a:r>
              <a:rPr lang="ru-RU" b="1" dirty="0"/>
              <a:t>Конструктивне (реалистичке) реакције на </a:t>
            </a:r>
            <a:r>
              <a:rPr lang="ru-RU" b="1" dirty="0" smtClean="0"/>
              <a:t>фрустрацију</a:t>
            </a:r>
            <a:r>
              <a:rPr lang="ru-RU" dirty="0" smtClean="0"/>
              <a:t>: </a:t>
            </a:r>
          </a:p>
          <a:p>
            <a:pPr lvl="1"/>
            <a:r>
              <a:rPr lang="ru-RU" i="1" dirty="0"/>
              <a:t>Н</a:t>
            </a:r>
            <a:r>
              <a:rPr lang="ru-RU" i="1" dirty="0" smtClean="0"/>
              <a:t>алажење </a:t>
            </a:r>
            <a:r>
              <a:rPr lang="ru-RU" i="1" dirty="0"/>
              <a:t>новог пута </a:t>
            </a:r>
            <a:r>
              <a:rPr lang="ru-RU" dirty="0"/>
              <a:t>или друге успешне стратегије доласка до </a:t>
            </a:r>
            <a:r>
              <a:rPr lang="ru-RU" dirty="0" smtClean="0"/>
              <a:t>циља</a:t>
            </a:r>
          </a:p>
          <a:p>
            <a:pPr lvl="1"/>
            <a:r>
              <a:rPr lang="ru-RU" i="1" dirty="0"/>
              <a:t>П</a:t>
            </a:r>
            <a:r>
              <a:rPr lang="ru-RU" i="1" dirty="0" smtClean="0"/>
              <a:t>ојачавање </a:t>
            </a:r>
            <a:r>
              <a:rPr lang="ru-RU" i="1" dirty="0"/>
              <a:t>напора </a:t>
            </a:r>
            <a:r>
              <a:rPr lang="ru-RU" dirty="0"/>
              <a:t>да се циљ </a:t>
            </a:r>
            <a:r>
              <a:rPr lang="ru-RU" dirty="0" smtClean="0"/>
              <a:t>досегне</a:t>
            </a:r>
          </a:p>
          <a:p>
            <a:pPr lvl="1"/>
            <a:r>
              <a:rPr lang="ru-RU" i="1" dirty="0" smtClean="0"/>
              <a:t>замена </a:t>
            </a:r>
            <a:r>
              <a:rPr lang="ru-RU" i="1" dirty="0"/>
              <a:t>првобитног циља другим</a:t>
            </a:r>
            <a:r>
              <a:rPr lang="ru-RU" dirty="0"/>
              <a:t>, доступнијим. </a:t>
            </a:r>
            <a:endParaRPr lang="ru-RU" dirty="0" smtClean="0"/>
          </a:p>
          <a:p>
            <a:pPr lvl="1"/>
            <a:r>
              <a:rPr lang="ru-RU" dirty="0" smtClean="0"/>
              <a:t>Уколико </a:t>
            </a:r>
            <a:r>
              <a:rPr lang="ru-RU" dirty="0"/>
              <a:t>се извор не </a:t>
            </a:r>
            <a:r>
              <a:rPr lang="ru-RU" dirty="0" smtClean="0"/>
              <a:t>може уклонити,   </a:t>
            </a:r>
            <a:r>
              <a:rPr lang="ru-RU" dirty="0"/>
              <a:t>конструктивно </a:t>
            </a:r>
            <a:r>
              <a:rPr lang="ru-RU" dirty="0" smtClean="0"/>
              <a:t>је: </a:t>
            </a:r>
          </a:p>
          <a:p>
            <a:pPr lvl="2"/>
            <a:r>
              <a:rPr lang="ru-RU" i="1" dirty="0"/>
              <a:t>Т</a:t>
            </a:r>
            <a:r>
              <a:rPr lang="ru-RU" i="1" dirty="0" smtClean="0"/>
              <a:t>ражење </a:t>
            </a:r>
            <a:r>
              <a:rPr lang="ru-RU" i="1" dirty="0"/>
              <a:t>социјалне подршке </a:t>
            </a:r>
            <a:r>
              <a:rPr lang="ru-RU" dirty="0" smtClean="0"/>
              <a:t>или </a:t>
            </a:r>
          </a:p>
          <a:p>
            <a:pPr lvl="2"/>
            <a:r>
              <a:rPr lang="ru-RU" i="1" dirty="0"/>
              <a:t>У</a:t>
            </a:r>
            <a:r>
              <a:rPr lang="ru-RU" i="1" dirty="0" smtClean="0"/>
              <a:t>блажавање </a:t>
            </a:r>
            <a:r>
              <a:rPr lang="ru-RU" i="1" dirty="0"/>
              <a:t>непријатних емоција</a:t>
            </a:r>
            <a:r>
              <a:rPr lang="ru-RU" dirty="0"/>
              <a:t>.</a:t>
            </a:r>
            <a:endParaRPr lang="en-US" dirty="0"/>
          </a:p>
        </p:txBody>
      </p:sp>
      <p:sp>
        <p:nvSpPr>
          <p:cNvPr id="5" name="Content Placeholder 4"/>
          <p:cNvSpPr>
            <a:spLocks noGrp="1"/>
          </p:cNvSpPr>
          <p:nvPr>
            <p:ph sz="quarter" idx="14"/>
          </p:nvPr>
        </p:nvSpPr>
        <p:spPr>
          <a:xfrm>
            <a:off x="4645152" y="1524000"/>
            <a:ext cx="3419856" cy="4648200"/>
          </a:xfrm>
        </p:spPr>
        <p:txBody>
          <a:bodyPr>
            <a:normAutofit fontScale="70000" lnSpcReduction="20000"/>
          </a:bodyPr>
          <a:lstStyle/>
          <a:p>
            <a:r>
              <a:rPr lang="ru-RU" b="1" dirty="0"/>
              <a:t>Неконструктивне </a:t>
            </a:r>
            <a:r>
              <a:rPr lang="ru-RU" b="1" dirty="0" smtClean="0"/>
              <a:t>(нерационалне) </a:t>
            </a:r>
            <a:r>
              <a:rPr lang="ru-RU" b="1" dirty="0"/>
              <a:t>реакције на фрустрацију </a:t>
            </a:r>
            <a:r>
              <a:rPr lang="ru-RU" dirty="0"/>
              <a:t>су оне </a:t>
            </a:r>
            <a:r>
              <a:rPr lang="ru-RU" dirty="0" smtClean="0"/>
              <a:t> </a:t>
            </a:r>
            <a:r>
              <a:rPr lang="ru-RU" dirty="0"/>
              <a:t>које само привидно или </a:t>
            </a:r>
            <a:r>
              <a:rPr lang="ru-RU" dirty="0" smtClean="0"/>
              <a:t>привремено </a:t>
            </a:r>
            <a:r>
              <a:rPr lang="ru-RU" dirty="0"/>
              <a:t>доносе олакшање, а проблем не </a:t>
            </a:r>
            <a:r>
              <a:rPr lang="ru-RU" dirty="0" smtClean="0"/>
              <a:t>решавају</a:t>
            </a:r>
            <a:r>
              <a:rPr lang="ru-RU" dirty="0"/>
              <a:t>, већ га </a:t>
            </a:r>
            <a:r>
              <a:rPr lang="ru-RU" dirty="0" smtClean="0"/>
              <a:t>чак и отежавају</a:t>
            </a:r>
            <a:r>
              <a:rPr lang="ru-RU" dirty="0"/>
              <a:t>. </a:t>
            </a:r>
            <a:endParaRPr lang="ru-RU" dirty="0" smtClean="0"/>
          </a:p>
          <a:p>
            <a:r>
              <a:rPr lang="ru-RU" dirty="0"/>
              <a:t>То су: </a:t>
            </a:r>
          </a:p>
          <a:p>
            <a:pPr lvl="1"/>
            <a:r>
              <a:rPr lang="ru-RU" i="1" dirty="0"/>
              <a:t>Агресивност </a:t>
            </a:r>
            <a:r>
              <a:rPr lang="ru-RU" dirty="0"/>
              <a:t>(теорија фрустрација – агресија; померена агресија – тражење «жртвеног јарца»)</a:t>
            </a:r>
            <a:endParaRPr lang="ru-RU" i="1" dirty="0"/>
          </a:p>
          <a:p>
            <a:pPr lvl="1"/>
            <a:r>
              <a:rPr lang="ru-RU" i="1" dirty="0"/>
              <a:t>Депресија, апатија</a:t>
            </a:r>
          </a:p>
          <a:p>
            <a:pPr lvl="1"/>
            <a:r>
              <a:rPr lang="ru-RU" i="1" dirty="0"/>
              <a:t>Регресија </a:t>
            </a:r>
            <a:r>
              <a:rPr lang="ru-RU" dirty="0"/>
              <a:t>(експерименетално истраживање на деци којој су одузете играчке)</a:t>
            </a:r>
          </a:p>
          <a:p>
            <a:r>
              <a:rPr lang="ru-RU" i="1" dirty="0" smtClean="0"/>
              <a:t>Умерена фрустрација </a:t>
            </a:r>
            <a:r>
              <a:rPr lang="ru-RU" dirty="0" smtClean="0"/>
              <a:t>је неопходна за нормалан развој личности.</a:t>
            </a:r>
          </a:p>
          <a:p>
            <a:pPr lvl="1"/>
            <a:endParaRPr lang="en-US" dirty="0"/>
          </a:p>
        </p:txBody>
      </p:sp>
    </p:spTree>
    <p:extLst>
      <p:ext uri="{BB962C8B-B14F-4D97-AF65-F5344CB8AC3E}">
        <p14:creationId xmlns:p14="http://schemas.microsoft.com/office/powerpoint/2010/main" val="276977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fade">
                                      <p:cBhvr>
                                        <p:cTn id="30" dur="500"/>
                                        <p:tgtEl>
                                          <p:spTgt spid="5">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5">
                                            <p:txEl>
                                              <p:pRg st="2" end="2"/>
                                            </p:txEl>
                                          </p:spTgt>
                                        </p:tgtEl>
                                        <p:attrNameLst>
                                          <p:attrName>style.visibility</p:attrName>
                                        </p:attrNameLst>
                                      </p:cBhvr>
                                      <p:to>
                                        <p:strVal val="visible"/>
                                      </p:to>
                                    </p:set>
                                    <p:animEffect transition="in" filter="fade">
                                      <p:cBhvr>
                                        <p:cTn id="38" dur="500"/>
                                        <p:tgtEl>
                                          <p:spTgt spid="5">
                                            <p:txEl>
                                              <p:pRg st="2" end="2"/>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animEffect transition="in" filter="fade">
                                      <p:cBhvr>
                                        <p:cTn id="41" dur="500"/>
                                        <p:tgtEl>
                                          <p:spTgt spid="5">
                                            <p:txEl>
                                              <p:pRg st="3" end="3"/>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5">
                                            <p:txEl>
                                              <p:pRg st="4" end="4"/>
                                            </p:txEl>
                                          </p:spTgt>
                                        </p:tgtEl>
                                        <p:attrNameLst>
                                          <p:attrName>style.visibility</p:attrName>
                                        </p:attrNameLst>
                                      </p:cBhvr>
                                      <p:to>
                                        <p:strVal val="visible"/>
                                      </p:to>
                                    </p:set>
                                    <p:animEffect transition="in" filter="fade">
                                      <p:cBhvr>
                                        <p:cTn id="44" dur="5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Effect transition="in" filter="fade">
                                      <p:cBhvr>
                                        <p:cTn id="49"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3000" y="685800"/>
            <a:ext cx="7024744" cy="722864"/>
          </a:xfrm>
        </p:spPr>
        <p:txBody>
          <a:bodyPr>
            <a:normAutofit/>
          </a:bodyPr>
          <a:lstStyle/>
          <a:p>
            <a:pPr algn="ctr"/>
            <a:r>
              <a:rPr lang="sr-Cyrl-RS" sz="3600" dirty="0" smtClean="0">
                <a:solidFill>
                  <a:schemeClr val="accent5"/>
                </a:solidFill>
              </a:rPr>
              <a:t>КОНФЛИКТ</a:t>
            </a:r>
            <a:endParaRPr lang="en-US" sz="3600" dirty="0">
              <a:solidFill>
                <a:schemeClr val="accent5"/>
              </a:solidFill>
            </a:endParaRPr>
          </a:p>
        </p:txBody>
      </p:sp>
      <p:sp>
        <p:nvSpPr>
          <p:cNvPr id="6" name="Content Placeholder 5"/>
          <p:cNvSpPr>
            <a:spLocks noGrp="1"/>
          </p:cNvSpPr>
          <p:nvPr>
            <p:ph idx="1"/>
          </p:nvPr>
        </p:nvSpPr>
        <p:spPr>
          <a:xfrm>
            <a:off x="1043492" y="1676400"/>
            <a:ext cx="6777317" cy="4156229"/>
          </a:xfrm>
        </p:spPr>
        <p:txBody>
          <a:bodyPr>
            <a:normAutofit/>
          </a:bodyPr>
          <a:lstStyle/>
          <a:p>
            <a:r>
              <a:rPr lang="ru-RU" dirty="0"/>
              <a:t> </a:t>
            </a:r>
            <a:r>
              <a:rPr lang="ru-RU" sz="2000" b="1" dirty="0"/>
              <a:t>Конфликт</a:t>
            </a:r>
            <a:r>
              <a:rPr lang="ru-RU" sz="2000" dirty="0"/>
              <a:t> је </a:t>
            </a:r>
            <a:r>
              <a:rPr lang="ru-RU" sz="2000" i="1" dirty="0"/>
              <a:t>унутрашњи</a:t>
            </a:r>
            <a:r>
              <a:rPr lang="ru-RU" sz="2000" dirty="0"/>
              <a:t> </a:t>
            </a:r>
            <a:r>
              <a:rPr lang="ru-RU" sz="2000" i="1" dirty="0"/>
              <a:t>сукоб</a:t>
            </a:r>
            <a:r>
              <a:rPr lang="ru-RU" sz="2000" dirty="0"/>
              <a:t> двају различитих, по интензитету сличних, али по смеру деловања </a:t>
            </a:r>
            <a:r>
              <a:rPr lang="ru-RU" sz="2000" i="1" dirty="0" smtClean="0"/>
              <a:t>супротних </a:t>
            </a:r>
            <a:r>
              <a:rPr lang="ru-RU" sz="2000" i="1" dirty="0"/>
              <a:t>мотива</a:t>
            </a:r>
            <a:r>
              <a:rPr lang="ru-RU" sz="2000" dirty="0"/>
              <a:t>. </a:t>
            </a:r>
            <a:endParaRPr lang="ru-RU" sz="2000" dirty="0" smtClean="0"/>
          </a:p>
          <a:p>
            <a:r>
              <a:rPr lang="ru-RU" sz="2000" dirty="0" smtClean="0"/>
              <a:t>Конфликт, посебно </a:t>
            </a:r>
            <a:r>
              <a:rPr lang="ru-RU" sz="2000" i="1" dirty="0" smtClean="0"/>
              <a:t>несвестан, патолошки</a:t>
            </a:r>
            <a:r>
              <a:rPr lang="ru-RU" sz="2000" dirty="0" smtClean="0"/>
              <a:t>, </a:t>
            </a:r>
            <a:r>
              <a:rPr lang="ru-RU" sz="2000" dirty="0"/>
              <a:t>први </a:t>
            </a:r>
            <a:r>
              <a:rPr lang="ru-RU" sz="2000" dirty="0" smtClean="0"/>
              <a:t>пут је </a:t>
            </a:r>
            <a:r>
              <a:rPr lang="ru-RU" sz="2000" dirty="0"/>
              <a:t>добио истакнуто место у </a:t>
            </a:r>
            <a:r>
              <a:rPr lang="ru-RU" sz="2000" dirty="0" smtClean="0"/>
              <a:t>Фројдовој </a:t>
            </a:r>
            <a:r>
              <a:rPr lang="ru-RU" sz="2000" i="1" dirty="0" smtClean="0"/>
              <a:t>психоаналитичкој, дубинској и динамичкој </a:t>
            </a:r>
            <a:r>
              <a:rPr lang="ru-RU" sz="2000" i="1" dirty="0"/>
              <a:t>теорији</a:t>
            </a:r>
            <a:r>
              <a:rPr lang="ru-RU" sz="2000" dirty="0"/>
              <a:t>. </a:t>
            </a:r>
            <a:endParaRPr lang="ru-RU" sz="2000" dirty="0" smtClean="0"/>
          </a:p>
          <a:p>
            <a:r>
              <a:rPr lang="ru-RU" sz="2000" dirty="0" smtClean="0"/>
              <a:t>Данас </a:t>
            </a:r>
            <a:r>
              <a:rPr lang="ru-RU" sz="2000" dirty="0"/>
              <a:t>овај </a:t>
            </a:r>
            <a:r>
              <a:rPr lang="ru-RU" sz="2000" i="1" dirty="0" smtClean="0"/>
              <a:t>кључни динамички појам </a:t>
            </a:r>
            <a:r>
              <a:rPr lang="ru-RU" sz="2000" dirty="0"/>
              <a:t>игра важну улогу и у многим другим психолошким теоријама, посебно психодинамичким </a:t>
            </a:r>
            <a:r>
              <a:rPr lang="ru-RU" sz="2000" dirty="0" smtClean="0"/>
              <a:t>(Адлеровој, Јунговој, Фромовој), али и у другим (рефлексолошким, когнитивистичким). </a:t>
            </a:r>
            <a:endParaRPr lang="en-US" sz="2000" dirty="0"/>
          </a:p>
        </p:txBody>
      </p:sp>
    </p:spTree>
    <p:extLst>
      <p:ext uri="{BB962C8B-B14F-4D97-AF65-F5344CB8AC3E}">
        <p14:creationId xmlns:p14="http://schemas.microsoft.com/office/powerpoint/2010/main" val="279744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53180" y="533400"/>
            <a:ext cx="7024744" cy="722864"/>
          </a:xfrm>
        </p:spPr>
        <p:txBody>
          <a:bodyPr>
            <a:normAutofit/>
          </a:bodyPr>
          <a:lstStyle/>
          <a:p>
            <a:pPr algn="ctr"/>
            <a:r>
              <a:rPr lang="sr-Cyrl-RS" sz="3200" dirty="0">
                <a:solidFill>
                  <a:schemeClr val="accent5"/>
                </a:solidFill>
              </a:rPr>
              <a:t>ВРСТЕ </a:t>
            </a:r>
            <a:r>
              <a:rPr lang="sr-Cyrl-RS" sz="3200" dirty="0" smtClean="0">
                <a:solidFill>
                  <a:schemeClr val="accent5"/>
                </a:solidFill>
              </a:rPr>
              <a:t>КОНФЛИКАТА (ЛЕВИН)</a:t>
            </a:r>
            <a:endParaRPr lang="en-US" sz="3200" dirty="0">
              <a:solidFill>
                <a:schemeClr val="accent5"/>
              </a:solidFill>
            </a:endParaRPr>
          </a:p>
        </p:txBody>
      </p:sp>
      <p:sp>
        <p:nvSpPr>
          <p:cNvPr id="2" name="Content Placeholder 1"/>
          <p:cNvSpPr>
            <a:spLocks noGrp="1"/>
          </p:cNvSpPr>
          <p:nvPr>
            <p:ph idx="1"/>
          </p:nvPr>
        </p:nvSpPr>
        <p:spPr>
          <a:xfrm>
            <a:off x="609600" y="1371600"/>
            <a:ext cx="7924800" cy="5037846"/>
          </a:xfrm>
        </p:spPr>
        <p:txBody>
          <a:bodyPr>
            <a:normAutofit/>
          </a:bodyPr>
          <a:lstStyle/>
          <a:p>
            <a:r>
              <a:rPr lang="sr-Cyrl-RS" sz="1800" b="1" dirty="0"/>
              <a:t>К</a:t>
            </a:r>
            <a:r>
              <a:rPr lang="sr-Cyrl-RS" sz="1800" b="1" dirty="0" smtClean="0"/>
              <a:t>онфликт </a:t>
            </a:r>
            <a:r>
              <a:rPr lang="sr-Cyrl-RS" sz="1800" b="1" dirty="0"/>
              <a:t>двоструког </a:t>
            </a:r>
            <a:r>
              <a:rPr lang="sr-Cyrl-RS" sz="1800" b="1" dirty="0" smtClean="0"/>
              <a:t>прив</a:t>
            </a:r>
            <a:r>
              <a:rPr lang="ru-RU" sz="1800" b="1" dirty="0" smtClean="0"/>
              <a:t>лачења </a:t>
            </a:r>
            <a:r>
              <a:rPr lang="ru-RU" sz="1800" dirty="0"/>
              <a:t>– сукоб типа „привлачење – </a:t>
            </a:r>
            <a:r>
              <a:rPr lang="ru-RU" sz="1800" dirty="0" smtClean="0"/>
              <a:t>привлачење</a:t>
            </a:r>
            <a:r>
              <a:rPr lang="ru-RU" sz="1800" dirty="0"/>
              <a:t>“, </a:t>
            </a:r>
            <a:r>
              <a:rPr lang="ru-RU" sz="1800" dirty="0" smtClean="0"/>
              <a:t>кад </a:t>
            </a:r>
            <a:r>
              <a:rPr lang="ru-RU" sz="1800" dirty="0"/>
              <a:t>појединац не може да се </a:t>
            </a:r>
            <a:r>
              <a:rPr lang="ru-RU" sz="1800" dirty="0" smtClean="0"/>
              <a:t>определи </a:t>
            </a:r>
            <a:r>
              <a:rPr lang="ru-RU" sz="1800" dirty="0"/>
              <a:t>јер оба циља изгледају подједнако </a:t>
            </a:r>
            <a:r>
              <a:rPr lang="ru-RU" sz="1800" dirty="0" smtClean="0"/>
              <a:t>привлачна (два факултета).</a:t>
            </a:r>
          </a:p>
          <a:p>
            <a:endParaRPr lang="ru-RU" sz="1800" b="1" dirty="0" smtClean="0"/>
          </a:p>
          <a:p>
            <a:endParaRPr lang="ru-RU" sz="1800" b="1" dirty="0" smtClean="0"/>
          </a:p>
          <a:p>
            <a:r>
              <a:rPr lang="ru-RU" sz="1800" b="1" dirty="0"/>
              <a:t>К</a:t>
            </a:r>
            <a:r>
              <a:rPr lang="ru-RU" sz="1800" b="1" dirty="0" smtClean="0"/>
              <a:t>онфликт </a:t>
            </a:r>
            <a:r>
              <a:rPr lang="ru-RU" sz="1800" b="1" dirty="0"/>
              <a:t>двоструког одбијања </a:t>
            </a:r>
            <a:r>
              <a:rPr lang="ru-RU" sz="1800" dirty="0"/>
              <a:t>– сукоб </a:t>
            </a:r>
            <a:r>
              <a:rPr lang="ru-RU" sz="1800" dirty="0" smtClean="0"/>
              <a:t>двеју </a:t>
            </a:r>
            <a:r>
              <a:rPr lang="ru-RU" sz="1800" dirty="0"/>
              <a:t>подједнако </a:t>
            </a:r>
            <a:r>
              <a:rPr lang="ru-RU" sz="1800" dirty="0" smtClean="0"/>
              <a:t>непријатних неизбежних </a:t>
            </a:r>
            <a:r>
              <a:rPr lang="ru-RU" sz="1800" dirty="0"/>
              <a:t>алтернатива, </a:t>
            </a:r>
            <a:r>
              <a:rPr lang="ru-RU" sz="1800" dirty="0" smtClean="0"/>
              <a:t>а </a:t>
            </a:r>
            <a:r>
              <a:rPr lang="ru-RU" sz="1800" dirty="0"/>
              <a:t>особа </a:t>
            </a:r>
            <a:r>
              <a:rPr lang="ru-RU" sz="1800" dirty="0" smtClean="0"/>
              <a:t>мора </a:t>
            </a:r>
            <a:r>
              <a:rPr lang="ru-RU" sz="1800" dirty="0"/>
              <a:t>да се </a:t>
            </a:r>
            <a:r>
              <a:rPr lang="ru-RU" sz="1800" dirty="0" smtClean="0"/>
              <a:t>определи </a:t>
            </a:r>
            <a:r>
              <a:rPr lang="ru-RU" sz="1800" dirty="0"/>
              <a:t>за </a:t>
            </a:r>
            <a:r>
              <a:rPr lang="ru-RU" sz="1800" dirty="0" smtClean="0"/>
              <a:t>једну, мање лошу. Излаз: бекство у болест.</a:t>
            </a:r>
          </a:p>
          <a:p>
            <a:endParaRPr lang="ru-RU" sz="1800" dirty="0"/>
          </a:p>
          <a:p>
            <a:endParaRPr lang="sr-Cyrl-RS" sz="1800" b="1" dirty="0" smtClean="0"/>
          </a:p>
          <a:p>
            <a:r>
              <a:rPr lang="sr-Cyrl-RS" sz="1800" b="1" dirty="0" smtClean="0"/>
              <a:t>Конфликт </a:t>
            </a:r>
            <a:r>
              <a:rPr lang="sr-Cyrl-RS" sz="1800" b="1" dirty="0"/>
              <a:t>истовременог </a:t>
            </a:r>
            <a:r>
              <a:rPr lang="sr-Cyrl-RS" sz="1800" b="1" dirty="0" smtClean="0"/>
              <a:t>при</a:t>
            </a:r>
            <a:r>
              <a:rPr lang="ru-RU" sz="1800" b="1" dirty="0" smtClean="0"/>
              <a:t>влачења </a:t>
            </a:r>
            <a:r>
              <a:rPr lang="ru-RU" sz="1800" b="1" dirty="0"/>
              <a:t>и одбијања </a:t>
            </a:r>
            <a:r>
              <a:rPr lang="ru-RU" sz="1800" dirty="0"/>
              <a:t>– </a:t>
            </a:r>
            <a:r>
              <a:rPr lang="ru-RU" sz="1800" dirty="0" smtClean="0"/>
              <a:t>сукоб типа «привлачење – одбијање» јавља се када особу </a:t>
            </a:r>
            <a:r>
              <a:rPr lang="ru-RU" sz="1800" dirty="0"/>
              <a:t>известан циљ </a:t>
            </a:r>
            <a:r>
              <a:rPr lang="ru-RU" sz="1800" dirty="0" smtClean="0"/>
              <a:t>ис­товремено </a:t>
            </a:r>
            <a:r>
              <a:rPr lang="ru-RU" sz="1800" dirty="0"/>
              <a:t>и привлачи и </a:t>
            </a:r>
            <a:r>
              <a:rPr lang="ru-RU" sz="1800" dirty="0" smtClean="0"/>
              <a:t>одбија (амбиваленција према коцкању, брзој вожњи).   </a:t>
            </a:r>
            <a:endParaRPr lang="en-US" sz="1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8928" y="2307084"/>
            <a:ext cx="3181350" cy="500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4754" y="3810000"/>
            <a:ext cx="3115524" cy="494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6539" y="5502955"/>
            <a:ext cx="2531953" cy="642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485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fade">
                                      <p:cBhvr>
                                        <p:cTn id="22" dur="5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27"/>
                                        </p:tgtEl>
                                        <p:attrNameLst>
                                          <p:attrName>style.visibility</p:attrName>
                                        </p:attrNameLst>
                                      </p:cBhvr>
                                      <p:to>
                                        <p:strVal val="visible"/>
                                      </p:to>
                                    </p:set>
                                    <p:animEffect transition="in" filter="fade">
                                      <p:cBhvr>
                                        <p:cTn id="27" dur="500"/>
                                        <p:tgtEl>
                                          <p:spTgt spid="102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28"/>
                                        </p:tgtEl>
                                        <p:attrNameLst>
                                          <p:attrName>style.visibility</p:attrName>
                                        </p:attrNameLst>
                                      </p:cBhvr>
                                      <p:to>
                                        <p:strVal val="visible"/>
                                      </p:to>
                                    </p:set>
                                    <p:animEffect transition="in" filter="fade">
                                      <p:cBhvr>
                                        <p:cTn id="3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762000"/>
            <a:ext cx="7024744" cy="799064"/>
          </a:xfrm>
        </p:spPr>
        <p:txBody>
          <a:bodyPr>
            <a:normAutofit/>
          </a:bodyPr>
          <a:lstStyle/>
          <a:p>
            <a:pPr algn="ctr"/>
            <a:r>
              <a:rPr lang="sr-Cyrl-RS" sz="3600" dirty="0" smtClean="0">
                <a:solidFill>
                  <a:schemeClr val="accent5"/>
                </a:solidFill>
              </a:rPr>
              <a:t>МЕХАНИЗМИ ОДБРАНЕ</a:t>
            </a:r>
            <a:endParaRPr lang="en-US" sz="3600" dirty="0">
              <a:solidFill>
                <a:schemeClr val="accent5"/>
              </a:solidFill>
            </a:endParaRPr>
          </a:p>
        </p:txBody>
      </p:sp>
      <p:sp>
        <p:nvSpPr>
          <p:cNvPr id="2" name="Content Placeholder 1"/>
          <p:cNvSpPr>
            <a:spLocks noGrp="1"/>
          </p:cNvSpPr>
          <p:nvPr>
            <p:ph idx="1"/>
          </p:nvPr>
        </p:nvSpPr>
        <p:spPr>
          <a:xfrm>
            <a:off x="1043492" y="1752600"/>
            <a:ext cx="7109908" cy="4343400"/>
          </a:xfrm>
        </p:spPr>
        <p:txBody>
          <a:bodyPr>
            <a:normAutofit fontScale="70000" lnSpcReduction="20000"/>
          </a:bodyPr>
          <a:lstStyle/>
          <a:p>
            <a:r>
              <a:rPr lang="sr-Cyrl-CS" sz="3100" dirty="0" smtClean="0"/>
              <a:t>Механизми одбране </a:t>
            </a:r>
            <a:r>
              <a:rPr lang="sr-Cyrl-CS" sz="2800" dirty="0" smtClean="0"/>
              <a:t>– револт ега против мучних афеката (Фројд). То су </a:t>
            </a:r>
            <a:r>
              <a:rPr lang="sr-Cyrl-RS" sz="2800" dirty="0"/>
              <a:t> технике </a:t>
            </a:r>
            <a:r>
              <a:rPr lang="sr-Cyrl-RS" sz="2800" dirty="0" smtClean="0"/>
              <a:t>ко</a:t>
            </a:r>
            <a:r>
              <a:rPr lang="ru-RU" sz="2800" dirty="0" smtClean="0"/>
              <a:t>јима </a:t>
            </a:r>
            <a:r>
              <a:rPr lang="ru-RU" sz="2800" dirty="0"/>
              <a:t>се </a:t>
            </a:r>
            <a:r>
              <a:rPr lang="ru-RU" sz="2800" i="1" dirty="0"/>
              <a:t>его</a:t>
            </a:r>
            <a:r>
              <a:rPr lang="ru-RU" sz="2800" dirty="0"/>
              <a:t> служи да би „разрешио“ неки конфликт и да би се заштитио </a:t>
            </a:r>
            <a:r>
              <a:rPr lang="ru-RU" sz="2800" dirty="0" smtClean="0"/>
              <a:t>од разочарења и </a:t>
            </a:r>
            <a:r>
              <a:rPr lang="ru-RU" sz="2800" dirty="0"/>
              <a:t>свега што може угрозити самопоштовање </a:t>
            </a:r>
            <a:r>
              <a:rPr lang="ru-RU" sz="2800" dirty="0" smtClean="0"/>
              <a:t>личности.</a:t>
            </a:r>
            <a:endParaRPr lang="sr-Cyrl-CS" sz="2800" dirty="0" smtClean="0"/>
          </a:p>
          <a:p>
            <a:pPr>
              <a:lnSpc>
                <a:spcPct val="90000"/>
              </a:lnSpc>
            </a:pPr>
            <a:r>
              <a:rPr lang="sr-Cyrl-CS" sz="3100" dirty="0" smtClean="0"/>
              <a:t>Карактеристике </a:t>
            </a:r>
            <a:r>
              <a:rPr lang="sr-Cyrl-CS" sz="3100" dirty="0"/>
              <a:t>механизама одбране</a:t>
            </a:r>
            <a:r>
              <a:rPr lang="sr-Cyrl-CS" sz="3200" dirty="0"/>
              <a:t>: </a:t>
            </a:r>
            <a:endParaRPr lang="sr-Cyrl-CS" sz="3200" dirty="0" smtClean="0"/>
          </a:p>
          <a:p>
            <a:pPr>
              <a:lnSpc>
                <a:spcPct val="90000"/>
              </a:lnSpc>
            </a:pPr>
            <a:r>
              <a:rPr lang="sr-Cyrl-CS" i="1" dirty="0" smtClean="0"/>
              <a:t>несвесни</a:t>
            </a:r>
            <a:r>
              <a:rPr lang="sr-Cyrl-CS" dirty="0" smtClean="0"/>
              <a:t> </a:t>
            </a:r>
          </a:p>
          <a:p>
            <a:pPr>
              <a:lnSpc>
                <a:spcPct val="90000"/>
              </a:lnSpc>
            </a:pPr>
            <a:r>
              <a:rPr lang="sr-Cyrl-CS" i="1" dirty="0" smtClean="0"/>
              <a:t>аутоматски</a:t>
            </a:r>
            <a:r>
              <a:rPr lang="sr-Cyrl-CS" dirty="0" smtClean="0"/>
              <a:t> (невољни)</a:t>
            </a:r>
          </a:p>
          <a:p>
            <a:pPr>
              <a:lnSpc>
                <a:spcPct val="90000"/>
              </a:lnSpc>
            </a:pPr>
            <a:r>
              <a:rPr lang="sr-Cyrl-CS" i="1" dirty="0" smtClean="0"/>
              <a:t>поричу и кривотворе </a:t>
            </a:r>
            <a:r>
              <a:rPr lang="sr-Cyrl-CS" i="1" dirty="0"/>
              <a:t>стварност </a:t>
            </a:r>
          </a:p>
          <a:p>
            <a:pPr>
              <a:lnSpc>
                <a:spcPct val="90000"/>
              </a:lnSpc>
            </a:pPr>
            <a:r>
              <a:rPr lang="sr-Cyrl-CS" sz="3100" dirty="0" smtClean="0"/>
              <a:t>Мотиви одбране: </a:t>
            </a:r>
            <a:r>
              <a:rPr lang="sr-Cyrl-CS" sz="2800" i="1" dirty="0" smtClean="0"/>
              <a:t>страх</a:t>
            </a:r>
            <a:r>
              <a:rPr lang="sr-Cyrl-CS" sz="2800" i="1" dirty="0"/>
              <a:t>, стид, осећање </a:t>
            </a:r>
            <a:r>
              <a:rPr lang="sr-Cyrl-CS" sz="2800" i="1" dirty="0" smtClean="0"/>
              <a:t>кривице </a:t>
            </a:r>
            <a:r>
              <a:rPr lang="sr-Cyrl-CS" sz="2800" dirty="0" smtClean="0"/>
              <a:t>који настају услед опасности од појаве непризнатих нагонских импулса у свести.</a:t>
            </a:r>
            <a:endParaRPr lang="sr-Cyrl-CS" sz="2800" dirty="0"/>
          </a:p>
          <a:p>
            <a:pPr>
              <a:lnSpc>
                <a:spcPct val="90000"/>
              </a:lnSpc>
            </a:pPr>
            <a:r>
              <a:rPr lang="sr-Cyrl-CS" sz="3100" dirty="0"/>
              <a:t>Циљ одбране </a:t>
            </a:r>
            <a:r>
              <a:rPr lang="sr-Cyrl-CS" sz="2800" dirty="0" smtClean="0"/>
              <a:t>- заштита од ирационалних, прокажених </a:t>
            </a:r>
            <a:r>
              <a:rPr lang="sr-Cyrl-CS" sz="2800" dirty="0"/>
              <a:t>нагона и </a:t>
            </a:r>
            <a:r>
              <a:rPr lang="sr-Cyrl-CS" sz="2800" dirty="0" smtClean="0"/>
              <a:t>непријатних и болних афеката </a:t>
            </a:r>
            <a:endParaRPr lang="sr-Cyrl-CS" sz="2800" dirty="0"/>
          </a:p>
          <a:p>
            <a:endParaRPr lang="en-US" dirty="0"/>
          </a:p>
        </p:txBody>
      </p:sp>
    </p:spTree>
    <p:extLst>
      <p:ext uri="{BB962C8B-B14F-4D97-AF65-F5344CB8AC3E}">
        <p14:creationId xmlns:p14="http://schemas.microsoft.com/office/powerpoint/2010/main" val="347840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685800"/>
            <a:ext cx="7024744" cy="570464"/>
          </a:xfrm>
        </p:spPr>
        <p:txBody>
          <a:bodyPr>
            <a:normAutofit/>
          </a:bodyPr>
          <a:lstStyle/>
          <a:p>
            <a:pPr algn="ctr"/>
            <a:r>
              <a:rPr lang="sr-Cyrl-RS" sz="2800" dirty="0" smtClean="0">
                <a:solidFill>
                  <a:schemeClr val="accent5"/>
                </a:solidFill>
              </a:rPr>
              <a:t>ВРСТЕ МЕХАНИЗАМА ОДБРАНЕ</a:t>
            </a:r>
            <a:endParaRPr lang="en-US" sz="2800" dirty="0">
              <a:solidFill>
                <a:schemeClr val="accent5"/>
              </a:solidFill>
            </a:endParaRPr>
          </a:p>
        </p:txBody>
      </p:sp>
      <p:sp>
        <p:nvSpPr>
          <p:cNvPr id="2" name="Content Placeholder 1"/>
          <p:cNvSpPr>
            <a:spLocks noGrp="1"/>
          </p:cNvSpPr>
          <p:nvPr>
            <p:ph sz="quarter" idx="13"/>
          </p:nvPr>
        </p:nvSpPr>
        <p:spPr>
          <a:xfrm>
            <a:off x="533400" y="1524000"/>
            <a:ext cx="3962400" cy="4419600"/>
          </a:xfrm>
        </p:spPr>
        <p:txBody>
          <a:bodyPr>
            <a:normAutofit fontScale="92500"/>
          </a:bodyPr>
          <a:lstStyle/>
          <a:p>
            <a:r>
              <a:rPr lang="sr-Cyrl-CS" sz="2200" b="1" dirty="0"/>
              <a:t>Неуспешни </a:t>
            </a:r>
            <a:r>
              <a:rPr lang="sr-Cyrl-CS" sz="2200" b="1" dirty="0" smtClean="0"/>
              <a:t>механизми одбране</a:t>
            </a:r>
            <a:r>
              <a:rPr lang="sr-Cyrl-CS" sz="2200" dirty="0" smtClean="0"/>
              <a:t>: </a:t>
            </a:r>
            <a:endParaRPr lang="sr-Cyrl-CS" sz="2200" dirty="0"/>
          </a:p>
          <a:p>
            <a:r>
              <a:rPr lang="sr-Cyrl-CS" sz="1900" i="1" dirty="0" smtClean="0"/>
              <a:t>Порицање</a:t>
            </a:r>
            <a:r>
              <a:rPr lang="sr-Cyrl-CS" i="1" dirty="0" smtClean="0"/>
              <a:t> </a:t>
            </a:r>
            <a:r>
              <a:rPr lang="sr-Cyrl-CS" sz="1700" dirty="0" smtClean="0"/>
              <a:t>непријатне стварности (смрт блиске особе)</a:t>
            </a:r>
            <a:endParaRPr lang="en-US" sz="1700" dirty="0"/>
          </a:p>
          <a:p>
            <a:r>
              <a:rPr lang="sr-Cyrl-CS" sz="1900" i="1" dirty="0" smtClean="0"/>
              <a:t>Потискивање -</a:t>
            </a:r>
            <a:r>
              <a:rPr lang="sr-Cyrl-CS" i="1" dirty="0" smtClean="0"/>
              <a:t> </a:t>
            </a:r>
            <a:r>
              <a:rPr lang="sr-Cyrl-CS" sz="1700" dirty="0" smtClean="0"/>
              <a:t>избацивање у несвесно и ометање повратка у свест неприкладних садржаја</a:t>
            </a:r>
            <a:endParaRPr lang="en-US" sz="1700" dirty="0"/>
          </a:p>
          <a:p>
            <a:r>
              <a:rPr lang="sr-Cyrl-CS" sz="1900" i="1" dirty="0" smtClean="0"/>
              <a:t>Пројекција -</a:t>
            </a:r>
            <a:r>
              <a:rPr lang="en-US" i="1" dirty="0" smtClean="0"/>
              <a:t> </a:t>
            </a:r>
            <a:r>
              <a:rPr lang="sr-Cyrl-RS" sz="1700" dirty="0" smtClean="0"/>
              <a:t>несвесно приписивање другима сопствених мана</a:t>
            </a:r>
            <a:endParaRPr lang="en-US" sz="1700" dirty="0"/>
          </a:p>
          <a:p>
            <a:r>
              <a:rPr lang="sr-Cyrl-CS" sz="1900" i="1" dirty="0"/>
              <a:t>Рационализација</a:t>
            </a:r>
            <a:r>
              <a:rPr lang="en-US" i="1" dirty="0"/>
              <a:t> </a:t>
            </a:r>
            <a:r>
              <a:rPr lang="sr-Cyrl-RS" i="1" dirty="0" smtClean="0"/>
              <a:t>- </a:t>
            </a:r>
            <a:r>
              <a:rPr lang="sr-Cyrl-RS" sz="1700" dirty="0" smtClean="0"/>
              <a:t>за сопствене недоличне поступке налазе се фиктивни, али социјално прихватљиви разлози</a:t>
            </a:r>
            <a:endParaRPr lang="en-US" sz="1700" dirty="0"/>
          </a:p>
          <a:p>
            <a:endParaRPr lang="en-US" dirty="0"/>
          </a:p>
        </p:txBody>
      </p:sp>
      <p:sp>
        <p:nvSpPr>
          <p:cNvPr id="4" name="Content Placeholder 3"/>
          <p:cNvSpPr>
            <a:spLocks noGrp="1"/>
          </p:cNvSpPr>
          <p:nvPr>
            <p:ph sz="quarter" idx="14"/>
          </p:nvPr>
        </p:nvSpPr>
        <p:spPr>
          <a:xfrm>
            <a:off x="4648200" y="1524000"/>
            <a:ext cx="3962400" cy="4419600"/>
          </a:xfrm>
        </p:spPr>
        <p:txBody>
          <a:bodyPr>
            <a:normAutofit fontScale="92500" lnSpcReduction="10000"/>
          </a:bodyPr>
          <a:lstStyle/>
          <a:p>
            <a:r>
              <a:rPr lang="sr-Cyrl-CS" sz="1900" i="1" dirty="0"/>
              <a:t>Компензација</a:t>
            </a:r>
            <a:r>
              <a:rPr lang="sr-Cyrl-CS" i="1" dirty="0"/>
              <a:t> </a:t>
            </a:r>
            <a:r>
              <a:rPr lang="sr-Cyrl-CS" i="1" dirty="0" smtClean="0"/>
              <a:t>– </a:t>
            </a:r>
            <a:r>
              <a:rPr lang="sr-Cyrl-CS" sz="1600" dirty="0" smtClean="0"/>
              <a:t>од неуспеха у једној области, личност се брани успехом у другој.</a:t>
            </a:r>
          </a:p>
          <a:p>
            <a:r>
              <a:rPr lang="sr-Cyrl-CS" sz="1900" i="1" dirty="0" smtClean="0"/>
              <a:t>Реактивна </a:t>
            </a:r>
            <a:r>
              <a:rPr lang="sr-Cyrl-CS" sz="1900" i="1" dirty="0"/>
              <a:t>формација</a:t>
            </a:r>
            <a:r>
              <a:rPr lang="en-US" sz="1900" i="1" dirty="0"/>
              <a:t> </a:t>
            </a:r>
            <a:r>
              <a:rPr lang="sr-Cyrl-RS" sz="1700" dirty="0" smtClean="0"/>
              <a:t>су претерано крути свесни ставови којима особа спречава појаву супротних несвесних импулса.</a:t>
            </a:r>
            <a:endParaRPr lang="sr-Cyrl-CS" sz="1700" dirty="0"/>
          </a:p>
          <a:p>
            <a:r>
              <a:rPr lang="sr-Cyrl-RS" sz="1900" i="1" dirty="0" smtClean="0"/>
              <a:t>Интелектуализација </a:t>
            </a:r>
            <a:r>
              <a:rPr lang="sr-Cyrl-RS" sz="1800" i="1" dirty="0" smtClean="0"/>
              <a:t>– </a:t>
            </a:r>
            <a:r>
              <a:rPr lang="sr-Cyrl-RS" sz="1700" dirty="0" smtClean="0"/>
              <a:t>усмереност само на интелектуалну страну проблема (слобода, ауторитет)</a:t>
            </a:r>
          </a:p>
          <a:p>
            <a:r>
              <a:rPr lang="sr-Cyrl-RS" sz="2000" b="1" dirty="0" smtClean="0"/>
              <a:t>Успешни механизми одбране</a:t>
            </a:r>
            <a:r>
              <a:rPr lang="sr-Cyrl-RS" sz="2000" dirty="0" smtClean="0"/>
              <a:t>:</a:t>
            </a:r>
          </a:p>
          <a:p>
            <a:r>
              <a:rPr lang="sr-Cyrl-RS" sz="1900" i="1" dirty="0" smtClean="0"/>
              <a:t>Сублимација</a:t>
            </a:r>
            <a:r>
              <a:rPr lang="sr-Cyrl-RS" i="1" dirty="0" smtClean="0"/>
              <a:t> </a:t>
            </a:r>
            <a:r>
              <a:rPr lang="sr-Cyrl-RS" sz="1700" dirty="0" smtClean="0"/>
              <a:t>– замена изворно нагонског циља другим, вишим, духовним друштвено прихватљивим.</a:t>
            </a:r>
            <a:endParaRPr lang="en-US" sz="1700" dirty="0"/>
          </a:p>
        </p:txBody>
      </p:sp>
    </p:spTree>
    <p:extLst>
      <p:ext uri="{BB962C8B-B14F-4D97-AF65-F5344CB8AC3E}">
        <p14:creationId xmlns:p14="http://schemas.microsoft.com/office/powerpoint/2010/main" val="262720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fade">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fade">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fad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fade">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609600"/>
            <a:ext cx="7024744" cy="646664"/>
          </a:xfrm>
        </p:spPr>
        <p:txBody>
          <a:bodyPr>
            <a:normAutofit/>
          </a:bodyPr>
          <a:lstStyle/>
          <a:p>
            <a:pPr algn="ctr"/>
            <a:r>
              <a:rPr lang="sr-Cyrl-RS" sz="3200" dirty="0" smtClean="0">
                <a:solidFill>
                  <a:schemeClr val="accent5"/>
                </a:solidFill>
              </a:rPr>
              <a:t>ПОТКАТЕГОРИЈЕ МОТИВА</a:t>
            </a:r>
            <a:endParaRPr lang="en-US" sz="3200" dirty="0">
              <a:solidFill>
                <a:schemeClr val="accent5"/>
              </a:solidFill>
            </a:endParaRPr>
          </a:p>
        </p:txBody>
      </p:sp>
      <p:sp>
        <p:nvSpPr>
          <p:cNvPr id="2" name="Content Placeholder 1"/>
          <p:cNvSpPr>
            <a:spLocks noGrp="1"/>
          </p:cNvSpPr>
          <p:nvPr>
            <p:ph idx="1"/>
          </p:nvPr>
        </p:nvSpPr>
        <p:spPr>
          <a:xfrm>
            <a:off x="1143000" y="1371600"/>
            <a:ext cx="6777317" cy="4876800"/>
          </a:xfrm>
        </p:spPr>
        <p:txBody>
          <a:bodyPr>
            <a:normAutofit fontScale="62500" lnSpcReduction="20000"/>
          </a:bodyPr>
          <a:lstStyle/>
          <a:p>
            <a:r>
              <a:rPr lang="ru-RU" b="1" dirty="0"/>
              <a:t>Потреба</a:t>
            </a:r>
            <a:r>
              <a:rPr lang="ru-RU" dirty="0"/>
              <a:t> означава </a:t>
            </a:r>
            <a:r>
              <a:rPr lang="ru-RU" i="1" dirty="0"/>
              <a:t>стање психолошког или физиолошког недостатка</a:t>
            </a:r>
            <a:r>
              <a:rPr lang="ru-RU" dirty="0"/>
              <a:t> нечега што је неопходно или пожељно за добро функционисање </a:t>
            </a:r>
            <a:r>
              <a:rPr lang="ru-RU" dirty="0" smtClean="0"/>
              <a:t>орга­низма</a:t>
            </a:r>
            <a:r>
              <a:rPr lang="ru-RU" dirty="0"/>
              <a:t>. Овог стања оскудице особа не мора бити свесна. </a:t>
            </a:r>
            <a:r>
              <a:rPr lang="ru-RU" i="1" dirty="0"/>
              <a:t>Психолошке </a:t>
            </a:r>
            <a:r>
              <a:rPr lang="ru-RU" i="1" dirty="0" smtClean="0"/>
              <a:t>потребе </a:t>
            </a:r>
            <a:r>
              <a:rPr lang="ru-RU" dirty="0"/>
              <a:t>су нпр. </a:t>
            </a:r>
            <a:r>
              <a:rPr lang="ru-RU" i="1" dirty="0"/>
              <a:t>потреба за сигурношћу, за љубављу, за признањем</a:t>
            </a:r>
            <a:r>
              <a:rPr lang="ru-RU" dirty="0"/>
              <a:t>, итд. Тзв. </a:t>
            </a:r>
            <a:r>
              <a:rPr lang="ru-RU" i="1" dirty="0"/>
              <a:t>органске потребе</a:t>
            </a:r>
            <a:r>
              <a:rPr lang="ru-RU" dirty="0"/>
              <a:t> (за кисеоником, за спавањем, </a:t>
            </a:r>
            <a:r>
              <a:rPr lang="sr-Cyrl-RS" dirty="0" smtClean="0"/>
              <a:t>за храном, </a:t>
            </a:r>
            <a:r>
              <a:rPr lang="ru-RU" dirty="0" smtClean="0"/>
              <a:t>за </a:t>
            </a:r>
            <a:r>
              <a:rPr lang="ru-RU" dirty="0"/>
              <a:t>активношћу, итд.) доводе до јављања </a:t>
            </a:r>
            <a:r>
              <a:rPr lang="ru-RU" i="1" dirty="0"/>
              <a:t>нагона</a:t>
            </a:r>
            <a:r>
              <a:rPr lang="ru-RU" dirty="0"/>
              <a:t>.  </a:t>
            </a:r>
            <a:endParaRPr lang="ru-RU" dirty="0" smtClean="0"/>
          </a:p>
          <a:p>
            <a:r>
              <a:rPr lang="ru-RU" b="1" dirty="0" smtClean="0"/>
              <a:t>Нагон</a:t>
            </a:r>
            <a:r>
              <a:rPr lang="ru-RU" dirty="0" smtClean="0"/>
              <a:t> </a:t>
            </a:r>
            <a:r>
              <a:rPr lang="ru-RU" dirty="0"/>
              <a:t>(глад, жеђ, сексуални и сл.) је урођена побуда, која повећава напетост организма и нагони га на активност ка извесном циљу. Настаје из неке </a:t>
            </a:r>
            <a:r>
              <a:rPr lang="ru-RU" i="1" dirty="0"/>
              <a:t>телесне потребе</a:t>
            </a:r>
            <a:r>
              <a:rPr lang="ru-RU" dirty="0"/>
              <a:t>, из стања </a:t>
            </a:r>
            <a:r>
              <a:rPr lang="ru-RU" i="1" dirty="0"/>
              <a:t>недостатка, неравнотеже</a:t>
            </a:r>
            <a:r>
              <a:rPr lang="ru-RU" dirty="0"/>
              <a:t>.  </a:t>
            </a:r>
            <a:endParaRPr lang="ru-RU" dirty="0" smtClean="0"/>
          </a:p>
          <a:p>
            <a:r>
              <a:rPr lang="ru-RU" b="1" dirty="0" smtClean="0"/>
              <a:t>Инстинкт</a:t>
            </a:r>
            <a:r>
              <a:rPr lang="ru-RU" dirty="0" smtClean="0"/>
              <a:t> </a:t>
            </a:r>
            <a:r>
              <a:rPr lang="ru-RU" dirty="0"/>
              <a:t>је </a:t>
            </a:r>
            <a:r>
              <a:rPr lang="ru-RU" i="1" dirty="0"/>
              <a:t>урођени импулс, специфичан за врсту</a:t>
            </a:r>
            <a:r>
              <a:rPr lang="ru-RU" dirty="0"/>
              <a:t>, који за разлику од нагона, </a:t>
            </a:r>
            <a:r>
              <a:rPr lang="ru-RU" i="1" dirty="0"/>
              <a:t>одређује </a:t>
            </a:r>
            <a:r>
              <a:rPr lang="ru-RU" i="1" dirty="0" smtClean="0"/>
              <a:t>генетски </a:t>
            </a:r>
            <a:r>
              <a:rPr lang="ru-RU" i="1" dirty="0"/>
              <a:t>програмиран, стереотипан </a:t>
            </a:r>
            <a:r>
              <a:rPr lang="ru-RU" i="1" dirty="0" smtClean="0"/>
              <a:t>обра­зац понашања</a:t>
            </a:r>
            <a:r>
              <a:rPr lang="ru-RU" dirty="0" smtClean="0"/>
              <a:t> </a:t>
            </a:r>
            <a:r>
              <a:rPr lang="ru-RU" dirty="0"/>
              <a:t>усмереног ка циљу. Птица инстинктивно гради гнездо, а паук плете своју мрежу по тачно фиксираном </a:t>
            </a:r>
            <a:r>
              <a:rPr lang="ru-RU" dirty="0" smtClean="0"/>
              <a:t>обрасцу.  </a:t>
            </a:r>
          </a:p>
          <a:p>
            <a:r>
              <a:rPr lang="ru-RU" b="1" dirty="0" smtClean="0"/>
              <a:t>Жеља</a:t>
            </a:r>
            <a:r>
              <a:rPr lang="ru-RU" dirty="0" smtClean="0"/>
              <a:t> је </a:t>
            </a:r>
            <a:r>
              <a:rPr lang="ru-RU" i="1" dirty="0" smtClean="0"/>
              <a:t>психичка тежња</a:t>
            </a:r>
            <a:r>
              <a:rPr lang="ru-RU" dirty="0" smtClean="0"/>
              <a:t>, која, </a:t>
            </a:r>
            <a:r>
              <a:rPr lang="ru-RU" i="1" dirty="0" smtClean="0"/>
              <a:t>подстакнута представом конкретног привлачног објекта, стреми његовом достизању</a:t>
            </a:r>
            <a:r>
              <a:rPr lang="ru-RU" dirty="0" smtClean="0"/>
              <a:t>, на стваран или имаги­наран начин. Може бити свесна или несвесна. </a:t>
            </a:r>
          </a:p>
          <a:p>
            <a:r>
              <a:rPr lang="ru-RU" b="1" dirty="0" smtClean="0"/>
              <a:t>Намера</a:t>
            </a:r>
            <a:r>
              <a:rPr lang="ru-RU" dirty="0" smtClean="0"/>
              <a:t> </a:t>
            </a:r>
            <a:r>
              <a:rPr lang="ru-RU" dirty="0"/>
              <a:t>је </a:t>
            </a:r>
            <a:r>
              <a:rPr lang="ru-RU" i="1" dirty="0" smtClean="0"/>
              <a:t>когнитивно-­</a:t>
            </a:r>
            <a:r>
              <a:rPr lang="ru-RU" i="1" dirty="0"/>
              <a:t>конативни појам</a:t>
            </a:r>
            <a:r>
              <a:rPr lang="ru-RU" dirty="0"/>
              <a:t>, а односи се на мотивациону </a:t>
            </a:r>
            <a:r>
              <a:rPr lang="ru-RU" i="1" dirty="0"/>
              <a:t>снагу усмерену ка неком замишљеном пожељном и вредном циљу</a:t>
            </a:r>
            <a:r>
              <a:rPr lang="ru-RU" dirty="0"/>
              <a:t>. То је, обично, свесна, вољна тежња, али може бити и несвесна.</a:t>
            </a:r>
          </a:p>
          <a:p>
            <a:endParaRPr lang="en-US" dirty="0"/>
          </a:p>
        </p:txBody>
      </p:sp>
    </p:spTree>
    <p:extLst>
      <p:ext uri="{BB962C8B-B14F-4D97-AF65-F5344CB8AC3E}">
        <p14:creationId xmlns:p14="http://schemas.microsoft.com/office/powerpoint/2010/main" val="109081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838200"/>
            <a:ext cx="7024744" cy="722864"/>
          </a:xfrm>
        </p:spPr>
        <p:txBody>
          <a:bodyPr>
            <a:normAutofit/>
          </a:bodyPr>
          <a:lstStyle/>
          <a:p>
            <a:pPr algn="ctr"/>
            <a:r>
              <a:rPr lang="sr-Cyrl-RS" sz="3200" dirty="0" smtClean="0">
                <a:solidFill>
                  <a:schemeClr val="accent5"/>
                </a:solidFill>
              </a:rPr>
              <a:t>ПОДЕЛА МОТИВА</a:t>
            </a:r>
            <a:endParaRPr lang="en-US" sz="3200" dirty="0">
              <a:solidFill>
                <a:schemeClr val="accent5"/>
              </a:solidFill>
            </a:endParaRPr>
          </a:p>
        </p:txBody>
      </p:sp>
      <p:sp>
        <p:nvSpPr>
          <p:cNvPr id="2" name="Content Placeholder 1"/>
          <p:cNvSpPr>
            <a:spLocks noGrp="1"/>
          </p:cNvSpPr>
          <p:nvPr>
            <p:ph idx="1"/>
          </p:nvPr>
        </p:nvSpPr>
        <p:spPr>
          <a:xfrm>
            <a:off x="1066800" y="1905000"/>
            <a:ext cx="6777317" cy="3508977"/>
          </a:xfrm>
        </p:spPr>
        <p:txBody>
          <a:bodyPr>
            <a:normAutofit fontScale="70000" lnSpcReduction="20000"/>
          </a:bodyPr>
          <a:lstStyle/>
          <a:p>
            <a:r>
              <a:rPr lang="ru-RU" sz="2600" dirty="0"/>
              <a:t>Мноштво људских мотива можемо разврстати на различите </a:t>
            </a:r>
            <a:r>
              <a:rPr lang="ru-RU" sz="2600" dirty="0" smtClean="0"/>
              <a:t>начине: </a:t>
            </a:r>
            <a:r>
              <a:rPr lang="ru-RU" sz="2600" i="1" dirty="0"/>
              <a:t>примарне </a:t>
            </a:r>
            <a:r>
              <a:rPr lang="ru-RU" sz="2600" dirty="0"/>
              <a:t>и с</a:t>
            </a:r>
            <a:r>
              <a:rPr lang="ru-RU" sz="2600" i="1" dirty="0"/>
              <a:t>екундарне</a:t>
            </a:r>
            <a:r>
              <a:rPr lang="ru-RU" sz="2600" dirty="0"/>
              <a:t> (стечене</a:t>
            </a:r>
            <a:r>
              <a:rPr lang="ru-RU" sz="2600" dirty="0" smtClean="0"/>
              <a:t>); </a:t>
            </a:r>
            <a:r>
              <a:rPr lang="ru-RU" sz="2600" i="1" dirty="0" smtClean="0"/>
              <a:t>хомеостатичке</a:t>
            </a:r>
            <a:r>
              <a:rPr lang="ru-RU" sz="2600" dirty="0" smtClean="0"/>
              <a:t> </a:t>
            </a:r>
            <a:r>
              <a:rPr lang="ru-RU" sz="2600" dirty="0"/>
              <a:t>и </a:t>
            </a:r>
            <a:r>
              <a:rPr lang="ru-RU" sz="2600" i="1" dirty="0"/>
              <a:t>нехомеостатичке</a:t>
            </a:r>
            <a:r>
              <a:rPr lang="ru-RU" sz="2600" dirty="0"/>
              <a:t>, </a:t>
            </a:r>
            <a:r>
              <a:rPr lang="ru-RU" sz="2600" dirty="0" smtClean="0"/>
              <a:t>итд. Најчешће их делимо на:</a:t>
            </a:r>
          </a:p>
          <a:p>
            <a:r>
              <a:rPr lang="ru-RU" b="1" dirty="0" smtClean="0"/>
              <a:t>Биолошке</a:t>
            </a:r>
          </a:p>
          <a:p>
            <a:pPr lvl="2"/>
            <a:r>
              <a:rPr lang="ru-RU" sz="2300" i="1" dirty="0"/>
              <a:t>Нагон глади, нагон жеђи, </a:t>
            </a:r>
            <a:r>
              <a:rPr lang="ru-RU" sz="2300" i="1" dirty="0" smtClean="0"/>
              <a:t>нагон </a:t>
            </a:r>
            <a:r>
              <a:rPr lang="ru-RU" sz="2300" i="1" dirty="0"/>
              <a:t>за </a:t>
            </a:r>
            <a:r>
              <a:rPr lang="ru-RU" sz="2300" i="1" dirty="0" smtClean="0"/>
              <a:t>спавањем</a:t>
            </a:r>
            <a:r>
              <a:rPr lang="ru-RU" sz="2300" i="1" dirty="0"/>
              <a:t>, </a:t>
            </a:r>
            <a:r>
              <a:rPr lang="ru-RU" sz="2300" i="1" dirty="0" smtClean="0"/>
              <a:t>сексуал­ни </a:t>
            </a:r>
            <a:r>
              <a:rPr lang="ru-RU" sz="2300" i="1" dirty="0"/>
              <a:t>нагон, матерински нагон, </a:t>
            </a:r>
            <a:r>
              <a:rPr lang="ru-RU" sz="2300" i="1" dirty="0" smtClean="0"/>
              <a:t>радозналост</a:t>
            </a:r>
            <a:r>
              <a:rPr lang="ru-RU" sz="2300" i="1" dirty="0"/>
              <a:t>, </a:t>
            </a:r>
            <a:r>
              <a:rPr lang="ru-RU" sz="2300" i="1" dirty="0" smtClean="0"/>
              <a:t>по­</a:t>
            </a:r>
            <a:r>
              <a:rPr lang="sr-Cyrl-RS" sz="2300" i="1" dirty="0" smtClean="0"/>
              <a:t>треба </a:t>
            </a:r>
            <a:r>
              <a:rPr lang="sr-Cyrl-RS" sz="2300" i="1" dirty="0"/>
              <a:t>за стимулацијом</a:t>
            </a:r>
            <a:endParaRPr lang="ru-RU" sz="2300" i="1" dirty="0" smtClean="0"/>
          </a:p>
          <a:p>
            <a:r>
              <a:rPr lang="ru-RU" b="1" dirty="0" smtClean="0"/>
              <a:t>Социјалне</a:t>
            </a:r>
            <a:r>
              <a:rPr lang="ru-RU" dirty="0" smtClean="0"/>
              <a:t> </a:t>
            </a:r>
          </a:p>
          <a:p>
            <a:pPr lvl="2"/>
            <a:r>
              <a:rPr lang="ru-RU" sz="2300" i="1" dirty="0"/>
              <a:t>Грегарни мотив,  афилијативни мотив, алтруистички мотив, тежња за моћи, агресивност</a:t>
            </a:r>
            <a:r>
              <a:rPr lang="ru-RU" sz="2300" dirty="0"/>
              <a:t>.</a:t>
            </a:r>
          </a:p>
          <a:p>
            <a:r>
              <a:rPr lang="ru-RU" b="1" dirty="0" smtClean="0"/>
              <a:t>Персо­</a:t>
            </a:r>
            <a:r>
              <a:rPr lang="sr-Cyrl-RS" b="1" dirty="0" smtClean="0"/>
              <a:t>налне/личне   </a:t>
            </a:r>
          </a:p>
          <a:p>
            <a:pPr lvl="2"/>
            <a:r>
              <a:rPr lang="ru-RU" sz="2300" i="1" dirty="0" smtClean="0"/>
              <a:t>Потреба </a:t>
            </a:r>
            <a:r>
              <a:rPr lang="ru-RU" sz="2300" i="1" dirty="0"/>
              <a:t>за идентите том, потреба за </a:t>
            </a:r>
            <a:r>
              <a:rPr lang="ru-RU" sz="2300" i="1" dirty="0" smtClean="0"/>
              <a:t>љубављу</a:t>
            </a:r>
            <a:r>
              <a:rPr lang="ru-RU" sz="2300" i="1" dirty="0"/>
              <a:t>, потреба за </a:t>
            </a:r>
            <a:r>
              <a:rPr lang="ru-RU" sz="2300" i="1" dirty="0" smtClean="0"/>
              <a:t>постигнућем</a:t>
            </a:r>
            <a:r>
              <a:rPr lang="ru-RU" sz="2300" i="1" dirty="0"/>
              <a:t>, потреба за </a:t>
            </a:r>
            <a:r>
              <a:rPr lang="ru-RU" sz="2300" i="1" dirty="0" smtClean="0"/>
              <a:t>самопотврђивањем</a:t>
            </a:r>
            <a:endParaRPr lang="en-US" sz="2300" i="1" dirty="0"/>
          </a:p>
        </p:txBody>
      </p:sp>
    </p:spTree>
    <p:extLst>
      <p:ext uri="{BB962C8B-B14F-4D97-AF65-F5344CB8AC3E}">
        <p14:creationId xmlns:p14="http://schemas.microsoft.com/office/powerpoint/2010/main" val="413565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35829" y="609600"/>
            <a:ext cx="7024744" cy="1143000"/>
          </a:xfrm>
        </p:spPr>
        <p:txBody>
          <a:bodyPr>
            <a:normAutofit/>
          </a:bodyPr>
          <a:lstStyle/>
          <a:p>
            <a:pPr algn="ctr"/>
            <a:r>
              <a:rPr lang="sr-Cyrl-RS" sz="3200" dirty="0" smtClean="0">
                <a:solidFill>
                  <a:schemeClr val="accent5"/>
                </a:solidFill>
              </a:rPr>
              <a:t>КАРАКТЕРИСТИКЕ БИОЛОШКИХ МОТИВА</a:t>
            </a:r>
            <a:endParaRPr lang="en-US" sz="3200" dirty="0">
              <a:solidFill>
                <a:schemeClr val="accent5"/>
              </a:solidFill>
            </a:endParaRPr>
          </a:p>
        </p:txBody>
      </p:sp>
      <p:sp>
        <p:nvSpPr>
          <p:cNvPr id="4" name="Content Placeholder 3"/>
          <p:cNvSpPr>
            <a:spLocks noGrp="1"/>
          </p:cNvSpPr>
          <p:nvPr>
            <p:ph sz="quarter" idx="13"/>
          </p:nvPr>
        </p:nvSpPr>
        <p:spPr>
          <a:xfrm>
            <a:off x="1066800" y="2057400"/>
            <a:ext cx="3419856" cy="3493008"/>
          </a:xfrm>
        </p:spPr>
        <p:txBody>
          <a:bodyPr>
            <a:normAutofit fontScale="77500" lnSpcReduction="20000"/>
          </a:bodyPr>
          <a:lstStyle/>
          <a:p>
            <a:r>
              <a:rPr lang="ru-RU" sz="2000" b="1" dirty="0"/>
              <a:t>Биолошки мотиви </a:t>
            </a:r>
            <a:r>
              <a:rPr lang="ru-RU" sz="2000" dirty="0"/>
              <a:t>имају органску </a:t>
            </a:r>
            <a:r>
              <a:rPr lang="ru-RU" sz="2000" dirty="0" smtClean="0"/>
              <a:t>основу</a:t>
            </a:r>
            <a:r>
              <a:rPr lang="ru-RU" sz="2000" dirty="0"/>
              <a:t>,</a:t>
            </a:r>
            <a:r>
              <a:rPr lang="ru-RU" sz="2000" dirty="0" smtClean="0"/>
              <a:t>  урођени су, </a:t>
            </a:r>
            <a:r>
              <a:rPr lang="ru-RU" sz="2000" dirty="0"/>
              <a:t>универзални, снажни и </a:t>
            </a:r>
            <a:r>
              <a:rPr lang="ru-RU" sz="2000" dirty="0" smtClean="0"/>
              <a:t>хомеостатички.</a:t>
            </a:r>
          </a:p>
          <a:p>
            <a:r>
              <a:rPr lang="ru-RU" sz="2000" dirty="0" smtClean="0"/>
              <a:t>Њихова улога је </a:t>
            </a:r>
            <a:r>
              <a:rPr lang="ru-RU" sz="2000" dirty="0"/>
              <a:t>очување и </a:t>
            </a:r>
            <a:r>
              <a:rPr lang="ru-RU" sz="2000" dirty="0" smtClean="0"/>
              <a:t>преживљавање организма. </a:t>
            </a:r>
          </a:p>
          <a:p>
            <a:r>
              <a:rPr lang="ru-RU" sz="2000" dirty="0" smtClean="0"/>
              <a:t>Хомеостаза («постојано стање») </a:t>
            </a:r>
            <a:r>
              <a:rPr lang="sr-Cyrl-RS" sz="2000" dirty="0" smtClean="0"/>
              <a:t> је механи</a:t>
            </a:r>
            <a:r>
              <a:rPr lang="ru-RU" sz="2000" dirty="0" smtClean="0"/>
              <a:t>зам саморегулације </a:t>
            </a:r>
            <a:r>
              <a:rPr lang="ru-RU" sz="2000" dirty="0"/>
              <a:t>који  се аутоматски активира код нарушавања физиолошке </a:t>
            </a:r>
            <a:r>
              <a:rPr lang="ru-RU" sz="2000" dirty="0" smtClean="0"/>
              <a:t>равнотеже (температура, ниво шећера, воде у организму)  </a:t>
            </a:r>
            <a:r>
              <a:rPr lang="ru-RU" sz="2000" dirty="0"/>
              <a:t>а циљ му је њено васпостављање.</a:t>
            </a:r>
            <a:endParaRPr lang="en-US" sz="2000" dirty="0"/>
          </a:p>
        </p:txBody>
      </p:sp>
      <p:sp>
        <p:nvSpPr>
          <p:cNvPr id="5" name="Content Placeholder 4"/>
          <p:cNvSpPr>
            <a:spLocks noGrp="1"/>
          </p:cNvSpPr>
          <p:nvPr>
            <p:ph sz="quarter" idx="14"/>
          </p:nvPr>
        </p:nvSpPr>
        <p:spPr>
          <a:xfrm>
            <a:off x="4648201" y="1981200"/>
            <a:ext cx="3419856" cy="3493008"/>
          </a:xfrm>
        </p:spPr>
        <p:txBody>
          <a:bodyPr>
            <a:normAutofit/>
          </a:bodyPr>
          <a:lstStyle/>
          <a:p>
            <a:r>
              <a:rPr lang="sr-Cyrl-RS" sz="1800" b="1" dirty="0" smtClean="0"/>
              <a:t>Мотивациони круг  -</a:t>
            </a:r>
            <a:r>
              <a:rPr lang="sr-Cyrl-RS" sz="1600" dirty="0" smtClean="0"/>
              <a:t>схематско представљање јављања и гашења биолошких мотива</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1" y="3048000"/>
            <a:ext cx="3810000" cy="275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422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fade">
                                      <p:cBhvr>
                                        <p:cTn id="2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722864"/>
          </a:xfrm>
        </p:spPr>
        <p:txBody>
          <a:bodyPr>
            <a:normAutofit/>
          </a:bodyPr>
          <a:lstStyle/>
          <a:p>
            <a:pPr algn="ctr"/>
            <a:r>
              <a:rPr lang="sr-Cyrl-RS" sz="2800" dirty="0" smtClean="0">
                <a:solidFill>
                  <a:schemeClr val="accent5"/>
                </a:solidFill>
              </a:rPr>
              <a:t>ВРСТЕ БИОЛОШКИХ МОТИВА</a:t>
            </a:r>
            <a:endParaRPr lang="en-US" sz="2800" dirty="0">
              <a:solidFill>
                <a:schemeClr val="accent5"/>
              </a:solidFill>
            </a:endParaRPr>
          </a:p>
        </p:txBody>
      </p:sp>
      <p:sp>
        <p:nvSpPr>
          <p:cNvPr id="3" name="Content Placeholder 2"/>
          <p:cNvSpPr>
            <a:spLocks noGrp="1"/>
          </p:cNvSpPr>
          <p:nvPr>
            <p:ph sz="quarter" idx="13"/>
          </p:nvPr>
        </p:nvSpPr>
        <p:spPr>
          <a:xfrm>
            <a:off x="1143000" y="1524000"/>
            <a:ext cx="3419856" cy="4419600"/>
          </a:xfrm>
        </p:spPr>
        <p:txBody>
          <a:bodyPr>
            <a:normAutofit fontScale="70000" lnSpcReduction="20000"/>
          </a:bodyPr>
          <a:lstStyle/>
          <a:p>
            <a:r>
              <a:rPr lang="sr-Cyrl-RS" b="1" dirty="0" smtClean="0"/>
              <a:t>Глад, жеђ, спавање </a:t>
            </a:r>
            <a:r>
              <a:rPr lang="sr-Cyrl-RS" dirty="0" smtClean="0"/>
              <a:t>...</a:t>
            </a:r>
          </a:p>
          <a:p>
            <a:r>
              <a:rPr lang="sr-Cyrl-RS" b="1" dirty="0" smtClean="0"/>
              <a:t>Сексуални нагон </a:t>
            </a:r>
            <a:r>
              <a:rPr lang="sr-Cyrl-RS" dirty="0" smtClean="0"/>
              <a:t>– снажан, </a:t>
            </a:r>
            <a:r>
              <a:rPr lang="ru-RU" dirty="0" smtClean="0"/>
              <a:t>урођен, органски утемељен </a:t>
            </a:r>
            <a:r>
              <a:rPr lang="ru-RU" dirty="0"/>
              <a:t>нагон за удварањем и полним општењем са јединком супротног пола, чији је </a:t>
            </a:r>
            <a:r>
              <a:rPr lang="ru-RU" dirty="0" smtClean="0"/>
              <a:t>кра­</a:t>
            </a:r>
            <a:r>
              <a:rPr lang="sr-Cyrl-RS" dirty="0" smtClean="0"/>
              <a:t>јњи </a:t>
            </a:r>
            <a:r>
              <a:rPr lang="sr-Cyrl-RS" dirty="0"/>
              <a:t>циљ </a:t>
            </a:r>
            <a:r>
              <a:rPr lang="sr-Cyrl-RS" dirty="0" smtClean="0"/>
              <a:t>размножавање. </a:t>
            </a:r>
          </a:p>
          <a:p>
            <a:r>
              <a:rPr lang="sr-Cyrl-RS" i="1" dirty="0" smtClean="0"/>
              <a:t>Код човека </a:t>
            </a:r>
            <a:r>
              <a:rPr lang="sr-Cyrl-RS" dirty="0" smtClean="0"/>
              <a:t>он није као код животиња периодичан и подложан је друштвеним забранама и ограничењима.</a:t>
            </a:r>
          </a:p>
          <a:p>
            <a:r>
              <a:rPr lang="sr-Cyrl-RS" i="1" dirty="0" smtClean="0"/>
              <a:t>Психоанализа </a:t>
            </a:r>
            <a:r>
              <a:rPr lang="sr-Cyrl-RS" dirty="0" smtClean="0"/>
              <a:t>придаје огроман значај широко схваћеном сексуалном нагону.</a:t>
            </a:r>
          </a:p>
          <a:p>
            <a:endParaRPr lang="en-US" dirty="0"/>
          </a:p>
        </p:txBody>
      </p:sp>
      <p:sp>
        <p:nvSpPr>
          <p:cNvPr id="4" name="Content Placeholder 3"/>
          <p:cNvSpPr>
            <a:spLocks noGrp="1"/>
          </p:cNvSpPr>
          <p:nvPr>
            <p:ph sz="quarter" idx="14"/>
          </p:nvPr>
        </p:nvSpPr>
        <p:spPr>
          <a:xfrm>
            <a:off x="4572000" y="1524000"/>
            <a:ext cx="3581400" cy="4267200"/>
          </a:xfrm>
        </p:spPr>
        <p:txBody>
          <a:bodyPr>
            <a:normAutofit fontScale="70000" lnSpcReduction="20000"/>
          </a:bodyPr>
          <a:lstStyle/>
          <a:p>
            <a:r>
              <a:rPr lang="ru-RU" b="1" dirty="0"/>
              <a:t>Матерински нагон </a:t>
            </a:r>
            <a:r>
              <a:rPr lang="ru-RU" dirty="0"/>
              <a:t>је урођена тенденција </a:t>
            </a:r>
            <a:r>
              <a:rPr lang="ru-RU" dirty="0" smtClean="0"/>
              <a:t>женке </a:t>
            </a:r>
            <a:r>
              <a:rPr lang="ru-RU" dirty="0"/>
              <a:t>да </a:t>
            </a:r>
            <a:r>
              <a:rPr lang="ru-RU" i="1" dirty="0"/>
              <a:t>бригом, заштитом и нежношћу </a:t>
            </a:r>
            <a:r>
              <a:rPr lang="ru-RU" dirty="0"/>
              <a:t>реагује на младунце. М</a:t>
            </a:r>
            <a:r>
              <a:rPr lang="ru-RU" dirty="0" smtClean="0"/>
              <a:t>атерински </a:t>
            </a:r>
            <a:r>
              <a:rPr lang="ru-RU" dirty="0"/>
              <a:t>нагон </a:t>
            </a:r>
            <a:r>
              <a:rPr lang="ru-RU" dirty="0" smtClean="0"/>
              <a:t>је снажан  </a:t>
            </a:r>
            <a:r>
              <a:rPr lang="ru-RU" dirty="0"/>
              <a:t>(јачи чак и од жеђи и глади!). </a:t>
            </a:r>
            <a:endParaRPr lang="ru-RU" dirty="0" smtClean="0"/>
          </a:p>
          <a:p>
            <a:r>
              <a:rPr lang="ru-RU" i="1" dirty="0" smtClean="0"/>
              <a:t>Материнско </a:t>
            </a:r>
            <a:r>
              <a:rPr lang="ru-RU" i="1" dirty="0"/>
              <a:t>понашање </a:t>
            </a:r>
            <a:r>
              <a:rPr lang="ru-RU" dirty="0" smtClean="0"/>
              <a:t>код људи </a:t>
            </a:r>
            <a:r>
              <a:rPr lang="ru-RU" dirty="0"/>
              <a:t>је једним делом условљено </a:t>
            </a:r>
            <a:r>
              <a:rPr lang="ru-RU" i="1" dirty="0"/>
              <a:t>биологијом</a:t>
            </a:r>
            <a:r>
              <a:rPr lang="ru-RU" dirty="0"/>
              <a:t>, али </a:t>
            </a:r>
            <a:r>
              <a:rPr lang="ru-RU" dirty="0" smtClean="0"/>
              <a:t>добрим делом </a:t>
            </a:r>
            <a:r>
              <a:rPr lang="ru-RU" dirty="0"/>
              <a:t>и </a:t>
            </a:r>
            <a:r>
              <a:rPr lang="ru-RU" i="1" dirty="0"/>
              <a:t>културом</a:t>
            </a:r>
            <a:r>
              <a:rPr lang="ru-RU" dirty="0"/>
              <a:t>. Мајке </a:t>
            </a:r>
            <a:r>
              <a:rPr lang="ru-RU" dirty="0" smtClean="0"/>
              <a:t>у </a:t>
            </a:r>
            <a:r>
              <a:rPr lang="ru-RU" dirty="0"/>
              <a:t>сваком друштву </a:t>
            </a:r>
            <a:r>
              <a:rPr lang="ru-RU" dirty="0" smtClean="0"/>
              <a:t>брину </a:t>
            </a:r>
            <a:r>
              <a:rPr lang="ru-RU" dirty="0"/>
              <a:t>за дете, али </a:t>
            </a:r>
            <a:r>
              <a:rPr lang="ru-RU" dirty="0" smtClean="0"/>
              <a:t> колико </a:t>
            </a:r>
            <a:r>
              <a:rPr lang="ru-RU" dirty="0"/>
              <a:t>ће бити нежности, </a:t>
            </a:r>
            <a:r>
              <a:rPr lang="ru-RU" dirty="0" smtClean="0"/>
              <a:t>а </a:t>
            </a:r>
            <a:r>
              <a:rPr lang="ru-RU" dirty="0"/>
              <a:t>колико строгости </a:t>
            </a:r>
            <a:r>
              <a:rPr lang="ru-RU" dirty="0" smtClean="0"/>
              <a:t> у </a:t>
            </a:r>
            <a:r>
              <a:rPr lang="ru-RU" dirty="0"/>
              <a:t>том односу, </a:t>
            </a:r>
            <a:r>
              <a:rPr lang="ru-RU" dirty="0" smtClean="0"/>
              <a:t> то </a:t>
            </a:r>
            <a:r>
              <a:rPr lang="ru-RU" dirty="0"/>
              <a:t>у највећој мери зависи од друштвених норми у датом друштву.</a:t>
            </a:r>
          </a:p>
          <a:p>
            <a:endParaRPr lang="en-US" dirty="0"/>
          </a:p>
        </p:txBody>
      </p:sp>
    </p:spTree>
    <p:extLst>
      <p:ext uri="{BB962C8B-B14F-4D97-AF65-F5344CB8AC3E}">
        <p14:creationId xmlns:p14="http://schemas.microsoft.com/office/powerpoint/2010/main" val="47800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fade">
                                      <p:cBhvr>
                                        <p:cTn id="3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1143000"/>
          </a:xfrm>
        </p:spPr>
        <p:txBody>
          <a:bodyPr>
            <a:normAutofit/>
          </a:bodyPr>
          <a:lstStyle/>
          <a:p>
            <a:pPr algn="ctr"/>
            <a:r>
              <a:rPr lang="sr-Cyrl-RS" sz="3200" dirty="0" smtClean="0">
                <a:solidFill>
                  <a:schemeClr val="accent5"/>
                </a:solidFill>
              </a:rPr>
              <a:t>СОЦИЈАЛНИ МОТИВИ: ОПШТЕ ОДЛИКЕ</a:t>
            </a:r>
            <a:endParaRPr lang="en-US" sz="3200" dirty="0">
              <a:solidFill>
                <a:schemeClr val="accent5"/>
              </a:solidFill>
            </a:endParaRPr>
          </a:p>
        </p:txBody>
      </p:sp>
      <p:sp>
        <p:nvSpPr>
          <p:cNvPr id="5" name="Content Placeholder 4"/>
          <p:cNvSpPr>
            <a:spLocks noGrp="1"/>
          </p:cNvSpPr>
          <p:nvPr>
            <p:ph idx="1"/>
          </p:nvPr>
        </p:nvSpPr>
        <p:spPr>
          <a:xfrm>
            <a:off x="1066800" y="2057400"/>
            <a:ext cx="6777317" cy="3508977"/>
          </a:xfrm>
        </p:spPr>
        <p:txBody>
          <a:bodyPr>
            <a:normAutofit lnSpcReduction="10000"/>
          </a:bodyPr>
          <a:lstStyle/>
          <a:p>
            <a:r>
              <a:rPr lang="ru-RU" sz="1800" dirty="0"/>
              <a:t>За </a:t>
            </a:r>
            <a:r>
              <a:rPr lang="ru-RU" sz="1800" b="1" dirty="0" smtClean="0"/>
              <a:t>социјалне мотиве је заједничко</a:t>
            </a:r>
            <a:r>
              <a:rPr lang="ru-RU" sz="1800" dirty="0" smtClean="0"/>
              <a:t>: </a:t>
            </a:r>
          </a:p>
          <a:p>
            <a:r>
              <a:rPr lang="ru-RU" sz="1800" dirty="0" smtClean="0"/>
              <a:t>(</a:t>
            </a:r>
            <a:r>
              <a:rPr lang="ru-RU" sz="1800" dirty="0"/>
              <a:t>1) </a:t>
            </a:r>
            <a:r>
              <a:rPr lang="ru-RU" sz="1800" i="1" dirty="0"/>
              <a:t>социјализацијом су стечени или </a:t>
            </a:r>
            <a:r>
              <a:rPr lang="ru-RU" sz="1800" i="1" dirty="0" smtClean="0"/>
              <a:t>обликовани</a:t>
            </a:r>
          </a:p>
          <a:p>
            <a:r>
              <a:rPr lang="ru-RU" sz="1800" dirty="0" smtClean="0"/>
              <a:t>(2</a:t>
            </a:r>
            <a:r>
              <a:rPr lang="ru-RU" sz="1800" dirty="0"/>
              <a:t>) </a:t>
            </a:r>
            <a:r>
              <a:rPr lang="ru-RU" sz="1800" i="1" dirty="0"/>
              <a:t>детерминишу различите видове </a:t>
            </a:r>
            <a:r>
              <a:rPr lang="ru-RU" sz="1800" i="1" dirty="0" smtClean="0"/>
              <a:t>друштве</a:t>
            </a:r>
            <a:r>
              <a:rPr lang="sr-Cyrl-RS" sz="1800" i="1" dirty="0" smtClean="0"/>
              <a:t>ног понашања</a:t>
            </a:r>
            <a:r>
              <a:rPr lang="sr-Cyrl-RS" sz="1800" dirty="0" smtClean="0"/>
              <a:t> </a:t>
            </a:r>
          </a:p>
          <a:p>
            <a:r>
              <a:rPr lang="sr-Cyrl-RS" sz="1800" dirty="0" smtClean="0"/>
              <a:t>(</a:t>
            </a:r>
            <a:r>
              <a:rPr lang="sr-Cyrl-RS" sz="1800" dirty="0"/>
              <a:t>3) </a:t>
            </a:r>
            <a:r>
              <a:rPr lang="sr-Cyrl-RS" sz="1800" i="1" dirty="0"/>
              <a:t>могу се задовољити једино у друштву</a:t>
            </a:r>
            <a:r>
              <a:rPr lang="sr-Cyrl-RS" sz="1800" dirty="0"/>
              <a:t> (посредством других особа</a:t>
            </a:r>
            <a:r>
              <a:rPr lang="sr-Cyrl-RS" sz="1800" dirty="0" smtClean="0"/>
              <a:t>) </a:t>
            </a:r>
          </a:p>
          <a:p>
            <a:r>
              <a:rPr lang="sr-Cyrl-RS" sz="1800" dirty="0" smtClean="0"/>
              <a:t>Мањи </a:t>
            </a:r>
            <a:r>
              <a:rPr lang="sr-Cyrl-RS" sz="1800" dirty="0"/>
              <a:t>број социјалних мотива је универзалан, а највећи број је </a:t>
            </a:r>
            <a:r>
              <a:rPr lang="sr-Cyrl-RS" sz="1800" i="1" dirty="0"/>
              <a:t>друштвено/културно специфичан</a:t>
            </a:r>
            <a:r>
              <a:rPr lang="sr-Cyrl-RS" sz="1800" dirty="0"/>
              <a:t> (нпр. потреба за </a:t>
            </a:r>
            <a:r>
              <a:rPr lang="sr-Cyrl-RS" sz="1800" dirty="0" smtClean="0"/>
              <a:t>стицањем). </a:t>
            </a:r>
          </a:p>
          <a:p>
            <a:r>
              <a:rPr lang="sr-Cyrl-RS" sz="1800" dirty="0" smtClean="0"/>
              <a:t>Они могу бити </a:t>
            </a:r>
            <a:r>
              <a:rPr lang="sr-Cyrl-RS" sz="1800" i="1" dirty="0"/>
              <a:t>просоцијални</a:t>
            </a:r>
            <a:r>
              <a:rPr lang="sr-Cyrl-RS" sz="1800" dirty="0"/>
              <a:t> (нпр. алтруистички, афилијативни мотив), </a:t>
            </a:r>
            <a:r>
              <a:rPr lang="sr-Cyrl-RS" sz="1800" dirty="0" smtClean="0"/>
              <a:t>али и </a:t>
            </a:r>
            <a:r>
              <a:rPr lang="sr-Cyrl-RS" sz="1800" i="1" dirty="0"/>
              <a:t>антисоцијални</a:t>
            </a:r>
            <a:r>
              <a:rPr lang="sr-Cyrl-RS" sz="1800" dirty="0"/>
              <a:t> (нпр. д</a:t>
            </a:r>
            <a:r>
              <a:rPr lang="sr-Cyrl-RS" sz="1800" dirty="0" smtClean="0"/>
              <a:t>еструктивност, себичност). </a:t>
            </a:r>
            <a:endParaRPr lang="en-US" sz="1800" dirty="0"/>
          </a:p>
        </p:txBody>
      </p:sp>
    </p:spTree>
    <p:extLst>
      <p:ext uri="{BB962C8B-B14F-4D97-AF65-F5344CB8AC3E}">
        <p14:creationId xmlns:p14="http://schemas.microsoft.com/office/powerpoint/2010/main" val="143384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762000"/>
            <a:ext cx="7024744" cy="722864"/>
          </a:xfrm>
        </p:spPr>
        <p:txBody>
          <a:bodyPr>
            <a:noAutofit/>
          </a:bodyPr>
          <a:lstStyle/>
          <a:p>
            <a:pPr algn="ctr"/>
            <a:r>
              <a:rPr lang="sr-Cyrl-RS" sz="3200" dirty="0" smtClean="0">
                <a:solidFill>
                  <a:schemeClr val="accent5"/>
                </a:solidFill>
              </a:rPr>
              <a:t>ВРСТЕ СОЦИЈАЛНИХ МОТИВА (1)</a:t>
            </a:r>
            <a:endParaRPr lang="en-US" sz="3200" dirty="0">
              <a:solidFill>
                <a:schemeClr val="accent5"/>
              </a:solidFill>
            </a:endParaRPr>
          </a:p>
        </p:txBody>
      </p:sp>
      <p:sp>
        <p:nvSpPr>
          <p:cNvPr id="4" name="Content Placeholder 3"/>
          <p:cNvSpPr>
            <a:spLocks noGrp="1"/>
          </p:cNvSpPr>
          <p:nvPr>
            <p:ph idx="1"/>
          </p:nvPr>
        </p:nvSpPr>
        <p:spPr>
          <a:xfrm>
            <a:off x="1043492" y="1600200"/>
            <a:ext cx="7109908" cy="4232429"/>
          </a:xfrm>
        </p:spPr>
        <p:txBody>
          <a:bodyPr>
            <a:normAutofit fontScale="32500" lnSpcReduction="20000"/>
          </a:bodyPr>
          <a:lstStyle/>
          <a:p>
            <a:r>
              <a:rPr lang="ru-RU" sz="5600" b="1" dirty="0"/>
              <a:t>Г</a:t>
            </a:r>
            <a:r>
              <a:rPr lang="ru-RU" sz="5600" b="1" dirty="0" smtClean="0"/>
              <a:t>регарни мотив </a:t>
            </a:r>
            <a:r>
              <a:rPr lang="ru-RU" sz="5600" dirty="0"/>
              <a:t>– урођени порив </a:t>
            </a:r>
            <a:r>
              <a:rPr lang="ru-RU" sz="5600" dirty="0" smtClean="0"/>
              <a:t>јединке </a:t>
            </a:r>
            <a:r>
              <a:rPr lang="ru-RU" sz="5600" dirty="0"/>
              <a:t>да </a:t>
            </a:r>
            <a:r>
              <a:rPr lang="ru-RU" sz="5600" dirty="0" smtClean="0"/>
              <a:t>буде </a:t>
            </a:r>
            <a:r>
              <a:rPr lang="ru-RU" sz="5600" dirty="0"/>
              <a:t>са </a:t>
            </a:r>
            <a:r>
              <a:rPr lang="ru-RU" sz="5600" dirty="0" smtClean="0"/>
              <a:t>припадници­ма </a:t>
            </a:r>
            <a:r>
              <a:rPr lang="ru-RU" sz="5600" dirty="0"/>
              <a:t>своје врсте у групи </a:t>
            </a:r>
            <a:r>
              <a:rPr lang="ru-RU" sz="5600" dirty="0" smtClean="0"/>
              <a:t>(стадо</a:t>
            </a:r>
            <a:r>
              <a:rPr lang="ru-RU" sz="5600" dirty="0"/>
              <a:t>, </a:t>
            </a:r>
            <a:r>
              <a:rPr lang="ru-RU" sz="5600" dirty="0" smtClean="0"/>
              <a:t>чопор</a:t>
            </a:r>
            <a:r>
              <a:rPr lang="ru-RU" sz="5600" dirty="0"/>
              <a:t>, хорда);  код људи се манифестује у тежњи појединца да буде </a:t>
            </a:r>
            <a:r>
              <a:rPr lang="ru-RU" sz="5600" dirty="0" smtClean="0"/>
              <a:t>с другима</a:t>
            </a:r>
            <a:r>
              <a:rPr lang="ru-RU" sz="5600" dirty="0"/>
              <a:t>, да буде </a:t>
            </a:r>
            <a:r>
              <a:rPr lang="ru-RU" sz="5600" dirty="0" smtClean="0"/>
              <a:t>део </a:t>
            </a:r>
            <a:r>
              <a:rPr lang="ru-RU" sz="5600" dirty="0"/>
              <a:t>групе, као и у нелагодности да буде изван „крда“</a:t>
            </a:r>
          </a:p>
          <a:p>
            <a:r>
              <a:rPr lang="ru-RU" sz="5600" b="1" dirty="0" smtClean="0"/>
              <a:t>Афилијативни </a:t>
            </a:r>
            <a:r>
              <a:rPr lang="ru-RU" sz="5600" b="1" dirty="0"/>
              <a:t>мотив </a:t>
            </a:r>
            <a:r>
              <a:rPr lang="ru-RU" sz="5600" dirty="0"/>
              <a:t>– тежња </a:t>
            </a:r>
            <a:r>
              <a:rPr lang="ru-RU" sz="5600" dirty="0" smtClean="0"/>
              <a:t>појединца </a:t>
            </a:r>
            <a:r>
              <a:rPr lang="ru-RU" sz="5600" dirty="0"/>
              <a:t>да успостави </a:t>
            </a:r>
            <a:r>
              <a:rPr lang="ru-RU" sz="5600" dirty="0" smtClean="0"/>
              <a:t>непосредан, близак емоционални и </a:t>
            </a:r>
            <a:r>
              <a:rPr lang="ru-RU" sz="5600" dirty="0"/>
              <a:t>социјални контакт и да се </a:t>
            </a:r>
            <a:r>
              <a:rPr lang="ru-RU" sz="5600" dirty="0" smtClean="0"/>
              <a:t>удружи </a:t>
            </a:r>
            <a:r>
              <a:rPr lang="ru-RU" sz="5600" dirty="0"/>
              <a:t>са другим људима. </a:t>
            </a:r>
            <a:r>
              <a:rPr lang="ru-RU" sz="5600" dirty="0" smtClean="0"/>
              <a:t>О његовом значају  сведоче последице </a:t>
            </a:r>
            <a:r>
              <a:rPr lang="ru-RU" sz="5600" dirty="0"/>
              <a:t>дуже социјалне изолације људи (нпр. пустињака, </a:t>
            </a:r>
            <a:r>
              <a:rPr lang="ru-RU" sz="5600" dirty="0" smtClean="0"/>
              <a:t>затвореника) у виду </a:t>
            </a:r>
            <a:r>
              <a:rPr lang="ru-RU" sz="5600" dirty="0"/>
              <a:t>тешке психичке </a:t>
            </a:r>
            <a:r>
              <a:rPr lang="ru-RU" sz="5600" dirty="0" smtClean="0"/>
              <a:t>кризе. </a:t>
            </a:r>
            <a:endParaRPr lang="ru-RU" sz="5600" dirty="0"/>
          </a:p>
          <a:p>
            <a:r>
              <a:rPr lang="ru-RU" sz="5600" b="1" dirty="0" smtClean="0"/>
              <a:t>Алтруистички </a:t>
            </a:r>
            <a:r>
              <a:rPr lang="ru-RU" sz="5600" b="1" dirty="0"/>
              <a:t>мотив </a:t>
            </a:r>
            <a:r>
              <a:rPr lang="ru-RU" sz="5600" dirty="0"/>
              <a:t>– </a:t>
            </a:r>
            <a:r>
              <a:rPr lang="ru-RU" sz="5600" dirty="0" smtClean="0"/>
              <a:t>спремност </a:t>
            </a:r>
            <a:r>
              <a:rPr lang="ru-RU" sz="5600" dirty="0"/>
              <a:t>да се </a:t>
            </a:r>
            <a:r>
              <a:rPr lang="ru-RU" sz="5600" dirty="0" smtClean="0"/>
              <a:t>несебично помогне другоме, </a:t>
            </a:r>
            <a:r>
              <a:rPr lang="ru-RU" sz="5600" dirty="0"/>
              <a:t>без икакве награде, чак и по цену </a:t>
            </a:r>
            <a:r>
              <a:rPr lang="ru-RU" sz="5600" dirty="0" smtClean="0"/>
              <a:t>лич­</a:t>
            </a:r>
            <a:r>
              <a:rPr lang="sr-Cyrl-RS" sz="5600" dirty="0" smtClean="0"/>
              <a:t>не жртве</a:t>
            </a:r>
            <a:r>
              <a:rPr lang="en-US" sz="5600" dirty="0" smtClean="0"/>
              <a:t>. </a:t>
            </a:r>
            <a:r>
              <a:rPr lang="sr-Cyrl-RS" sz="5600" dirty="0" smtClean="0"/>
              <a:t>Повезан је са емпатијом и родитељским нагоном. Зашто онда људи не помажу онима који су очигледно угрожени, људима у невољи (жртвама насилника, силеџија, убица)?</a:t>
            </a:r>
          </a:p>
          <a:p>
            <a:endParaRPr lang="sr-Cyrl-RS" sz="2500" dirty="0"/>
          </a:p>
          <a:p>
            <a:endParaRPr lang="en-US" dirty="0"/>
          </a:p>
        </p:txBody>
      </p:sp>
    </p:spTree>
    <p:extLst>
      <p:ext uri="{BB962C8B-B14F-4D97-AF65-F5344CB8AC3E}">
        <p14:creationId xmlns:p14="http://schemas.microsoft.com/office/powerpoint/2010/main" val="3405881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177144" cy="722864"/>
          </a:xfrm>
        </p:spPr>
        <p:txBody>
          <a:bodyPr>
            <a:normAutofit fontScale="90000"/>
          </a:bodyPr>
          <a:lstStyle/>
          <a:p>
            <a:r>
              <a:rPr lang="ru-RU" dirty="0"/>
              <a:t>  </a:t>
            </a:r>
            <a:r>
              <a:rPr lang="ru-RU" sz="3600" dirty="0">
                <a:solidFill>
                  <a:schemeClr val="accent5"/>
                </a:solidFill>
              </a:rPr>
              <a:t>ВРСТЕ СОЦИЈАЛНИХ МОТИВА </a:t>
            </a:r>
            <a:r>
              <a:rPr lang="ru-RU" sz="3600" dirty="0" smtClean="0">
                <a:solidFill>
                  <a:schemeClr val="accent5"/>
                </a:solidFill>
              </a:rPr>
              <a:t>(2)</a:t>
            </a:r>
            <a:endParaRPr lang="en-US" sz="3600" dirty="0">
              <a:solidFill>
                <a:schemeClr val="accent5"/>
              </a:solidFill>
            </a:endParaRPr>
          </a:p>
        </p:txBody>
      </p:sp>
      <p:sp>
        <p:nvSpPr>
          <p:cNvPr id="3" name="Content Placeholder 2"/>
          <p:cNvSpPr>
            <a:spLocks noGrp="1"/>
          </p:cNvSpPr>
          <p:nvPr>
            <p:ph idx="1"/>
          </p:nvPr>
        </p:nvSpPr>
        <p:spPr>
          <a:xfrm>
            <a:off x="1043492" y="1676400"/>
            <a:ext cx="7262308" cy="4156229"/>
          </a:xfrm>
        </p:spPr>
        <p:txBody>
          <a:bodyPr>
            <a:normAutofit fontScale="70000" lnSpcReduction="20000"/>
          </a:bodyPr>
          <a:lstStyle/>
          <a:p>
            <a:r>
              <a:rPr lang="ru-RU" b="1" dirty="0"/>
              <a:t>Тежња за моћи и надмоћи   </a:t>
            </a:r>
            <a:r>
              <a:rPr lang="ru-RU" dirty="0"/>
              <a:t>– по­треба да се има друшвена моћ, буде изнад других, да се на њих утиче и њихово понашање контролише</a:t>
            </a:r>
          </a:p>
          <a:p>
            <a:r>
              <a:rPr lang="ru-RU" b="1" dirty="0" smtClean="0"/>
              <a:t>Агресивност </a:t>
            </a:r>
            <a:r>
              <a:rPr lang="ru-RU" dirty="0" smtClean="0"/>
              <a:t> </a:t>
            </a:r>
            <a:r>
              <a:rPr lang="ru-RU" dirty="0"/>
              <a:t>– мотив који стоји иза нападачког понашања, коме је циљ наношење повреде или уништење не­</a:t>
            </a:r>
            <a:r>
              <a:rPr lang="sr-Cyrl-RS" dirty="0"/>
              <a:t>ког објекта.</a:t>
            </a:r>
            <a:r>
              <a:rPr lang="ru-RU" dirty="0"/>
              <a:t> Агресивност може бити </a:t>
            </a:r>
            <a:r>
              <a:rPr lang="ru-RU" i="1" dirty="0"/>
              <a:t>вербална</a:t>
            </a:r>
            <a:r>
              <a:rPr lang="ru-RU" dirty="0"/>
              <a:t> и </a:t>
            </a:r>
            <a:r>
              <a:rPr lang="ru-RU" i="1" dirty="0"/>
              <a:t>невербална</a:t>
            </a:r>
            <a:r>
              <a:rPr lang="ru-RU" dirty="0"/>
              <a:t>, </a:t>
            </a:r>
            <a:r>
              <a:rPr lang="ru-RU" i="1" dirty="0"/>
              <a:t>свесна</a:t>
            </a:r>
            <a:r>
              <a:rPr lang="ru-RU" dirty="0"/>
              <a:t> и </a:t>
            </a:r>
            <a:r>
              <a:rPr lang="ru-RU" i="1" dirty="0"/>
              <a:t>несвесна</a:t>
            </a:r>
            <a:r>
              <a:rPr lang="ru-RU" dirty="0"/>
              <a:t>, </a:t>
            </a:r>
            <a:r>
              <a:rPr lang="ru-RU" i="1" dirty="0"/>
              <a:t>директна</a:t>
            </a:r>
            <a:r>
              <a:rPr lang="ru-RU" dirty="0"/>
              <a:t> или </a:t>
            </a:r>
            <a:r>
              <a:rPr lang="ru-RU" i="1" dirty="0"/>
              <a:t>померена</a:t>
            </a:r>
            <a:r>
              <a:rPr lang="ru-RU" dirty="0"/>
              <a:t>. </a:t>
            </a:r>
          </a:p>
          <a:p>
            <a:r>
              <a:rPr lang="ru-RU" dirty="0"/>
              <a:t>По </a:t>
            </a:r>
            <a:r>
              <a:rPr lang="ru-RU" i="1" dirty="0"/>
              <a:t>Фројду</a:t>
            </a:r>
            <a:r>
              <a:rPr lang="ru-RU" dirty="0"/>
              <a:t>, агресивност  је урођена, нагонска, </a:t>
            </a:r>
            <a:r>
              <a:rPr lang="ru-RU" dirty="0" smtClean="0"/>
              <a:t> по </a:t>
            </a:r>
            <a:r>
              <a:rPr lang="ru-RU" i="1" dirty="0" smtClean="0"/>
              <a:t>Доларду</a:t>
            </a:r>
            <a:r>
              <a:rPr lang="ru-RU" dirty="0" smtClean="0"/>
              <a:t> и </a:t>
            </a:r>
            <a:r>
              <a:rPr lang="ru-RU" i="1" dirty="0" smtClean="0"/>
              <a:t>Милеру</a:t>
            </a:r>
            <a:r>
              <a:rPr lang="ru-RU" dirty="0" smtClean="0"/>
              <a:t> она је инструментална, а </a:t>
            </a:r>
            <a:r>
              <a:rPr lang="ru-RU" dirty="0"/>
              <a:t>по </a:t>
            </a:r>
            <a:r>
              <a:rPr lang="ru-RU" i="1" dirty="0"/>
              <a:t>Бандури</a:t>
            </a:r>
            <a:r>
              <a:rPr lang="ru-RU" dirty="0"/>
              <a:t>, она се учи посматрањем и опонашањем насилничког модела (узора). </a:t>
            </a:r>
          </a:p>
          <a:p>
            <a:r>
              <a:rPr lang="ru-RU" i="1" dirty="0" smtClean="0"/>
              <a:t>Ерих Фром</a:t>
            </a:r>
            <a:r>
              <a:rPr lang="ru-RU" dirty="0" smtClean="0"/>
              <a:t> </a:t>
            </a:r>
            <a:r>
              <a:rPr lang="ru-RU" dirty="0"/>
              <a:t>разликује: </a:t>
            </a:r>
          </a:p>
          <a:p>
            <a:r>
              <a:rPr lang="ru-RU" b="1" i="1" dirty="0"/>
              <a:t>бенигну</a:t>
            </a:r>
            <a:r>
              <a:rPr lang="ru-RU" dirty="0"/>
              <a:t> (дефанзивну, </a:t>
            </a:r>
            <a:r>
              <a:rPr lang="ru-RU" dirty="0" smtClean="0"/>
              <a:t>реактивну, урођену</a:t>
            </a:r>
            <a:r>
              <a:rPr lang="ru-RU" dirty="0"/>
              <a:t>, </a:t>
            </a:r>
            <a:r>
              <a:rPr lang="ru-RU" dirty="0" smtClean="0"/>
              <a:t>изазвану</a:t>
            </a:r>
            <a:r>
              <a:rPr lang="ru-RU" dirty="0"/>
              <a:t>, биолошки </a:t>
            </a:r>
            <a:r>
              <a:rPr lang="ru-RU" dirty="0" smtClean="0"/>
              <a:t>сврсиходну, неопходну за опстанак јединке и врсте) </a:t>
            </a:r>
            <a:r>
              <a:rPr lang="ru-RU" dirty="0"/>
              <a:t>и</a:t>
            </a:r>
          </a:p>
          <a:p>
            <a:r>
              <a:rPr lang="ru-RU" b="1" i="1" dirty="0"/>
              <a:t>малигну</a:t>
            </a:r>
            <a:r>
              <a:rPr lang="ru-RU" dirty="0"/>
              <a:t> (стечену, неузроковану споља, биолошки </a:t>
            </a:r>
            <a:r>
              <a:rPr lang="ru-RU" dirty="0" smtClean="0"/>
              <a:t>несврсисходну – није у служби живота, </a:t>
            </a:r>
            <a:r>
              <a:rPr lang="ru-RU" dirty="0"/>
              <a:t>особену за човека) агресију (</a:t>
            </a:r>
            <a:r>
              <a:rPr lang="ru-RU" i="1" dirty="0"/>
              <a:t>садизам</a:t>
            </a:r>
            <a:r>
              <a:rPr lang="ru-RU" dirty="0"/>
              <a:t> и </a:t>
            </a:r>
            <a:r>
              <a:rPr lang="ru-RU" i="1" dirty="0"/>
              <a:t>некрофилија</a:t>
            </a:r>
            <a:r>
              <a:rPr lang="ru-RU" dirty="0"/>
              <a:t>).</a:t>
            </a:r>
            <a:endParaRPr lang="en-US" dirty="0"/>
          </a:p>
          <a:p>
            <a:endParaRPr lang="en-US" dirty="0"/>
          </a:p>
        </p:txBody>
      </p:sp>
    </p:spTree>
    <p:extLst>
      <p:ext uri="{BB962C8B-B14F-4D97-AF65-F5344CB8AC3E}">
        <p14:creationId xmlns:p14="http://schemas.microsoft.com/office/powerpoint/2010/main" val="323466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2309</TotalTime>
  <Words>2724</Words>
  <Application>Microsoft Office PowerPoint</Application>
  <PresentationFormat>On-screen Show (4:3)</PresentationFormat>
  <Paragraphs>143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Austin</vt:lpstr>
      <vt:lpstr>      МОТИВАЦИЈА, ФРУСТРАЦИЈЕ И КОНФЛИКТИ</vt:lpstr>
      <vt:lpstr>МОТИВАЦИЈА</vt:lpstr>
      <vt:lpstr>ПОТКАТЕГОРИЈЕ МОТИВА</vt:lpstr>
      <vt:lpstr>ПОДЕЛА МОТИВА</vt:lpstr>
      <vt:lpstr>КАРАКТЕРИСТИКЕ БИОЛОШКИХ МОТИВА</vt:lpstr>
      <vt:lpstr>ВРСТЕ БИОЛОШКИХ МОТИВА</vt:lpstr>
      <vt:lpstr>СОЦИЈАЛНИ МОТИВИ: ОПШТЕ ОДЛИКЕ</vt:lpstr>
      <vt:lpstr>ВРСТЕ СОЦИЈАЛНИХ МОТИВА (1)</vt:lpstr>
      <vt:lpstr>  ВРСТЕ СОЦИЈАЛНИХ МОТИВА (2)</vt:lpstr>
      <vt:lpstr>ЛИЧНИ МОТИВИ (1)</vt:lpstr>
      <vt:lpstr>ЛИЧНИ МОТИВИ (2)</vt:lpstr>
      <vt:lpstr>ТЕОРИЈЕ МОТИВАЦИЈЕ</vt:lpstr>
      <vt:lpstr>БИОЛОШКЕ ТЕОРИЈЕ</vt:lpstr>
      <vt:lpstr>КОГНИТИВНЕ ТЕОРИЈЕ</vt:lpstr>
      <vt:lpstr>ХУМАНИСТИЧКЕ ТЕОРИЈЕ: МАСЛОВ</vt:lpstr>
      <vt:lpstr>ХИЈЕРАРХИЈА МОТИВА ПО МАСЛОВУ</vt:lpstr>
      <vt:lpstr>МАСЛОВЉЕВА ХИЈЕРАРХИЈА МОТИВА</vt:lpstr>
      <vt:lpstr>ХУМАНИСТИЧКЕ ТЕОРИЈЕ: ОЛПОРТ</vt:lpstr>
      <vt:lpstr>ФРУСТРАЦИЈЕ И КОНФЛИКТИ</vt:lpstr>
      <vt:lpstr>ФРУСТРАЦИЈА</vt:lpstr>
      <vt:lpstr>СХЕМАТСКИ ПРИКАЗ ФРУСТРАЦИЈЕ</vt:lpstr>
      <vt:lpstr>РЕАКЦИЈЕ НА ФРУСТРАЦИЈУ </vt:lpstr>
      <vt:lpstr>КОНФЛИКТ</vt:lpstr>
      <vt:lpstr>ВРСТЕ КОНФЛИКАТА (ЛЕВИН)</vt:lpstr>
      <vt:lpstr>МЕХАНИЗМИ ОДБРАНЕ</vt:lpstr>
      <vt:lpstr>ВРСТЕ МЕХАНИЗАМА ОДБРАНЕ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СИСТЕМАТСКИ ДЕО</dc:title>
  <dc:creator>zarko</dc:creator>
  <cp:lastModifiedBy>zarko</cp:lastModifiedBy>
  <cp:revision>141</cp:revision>
  <dcterms:created xsi:type="dcterms:W3CDTF">2013-05-09T18:34:16Z</dcterms:created>
  <dcterms:modified xsi:type="dcterms:W3CDTF">2013-12-23T11:31:28Z</dcterms:modified>
</cp:coreProperties>
</file>